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1"/>
  </p:notesMasterIdLst>
  <p:sldIdLst>
    <p:sldId id="256" r:id="rId2"/>
    <p:sldId id="264" r:id="rId3"/>
    <p:sldId id="268" r:id="rId4"/>
    <p:sldId id="257" r:id="rId5"/>
    <p:sldId id="301" r:id="rId6"/>
    <p:sldId id="261" r:id="rId7"/>
    <p:sldId id="272" r:id="rId8"/>
    <p:sldId id="302" r:id="rId9"/>
    <p:sldId id="303" r:id="rId10"/>
    <p:sldId id="279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6" r:id="rId20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  <a:srgbClr val="69B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18" autoAdjust="0"/>
  </p:normalViewPr>
  <p:slideViewPr>
    <p:cSldViewPr>
      <p:cViewPr varScale="1">
        <p:scale>
          <a:sx n="79" d="100"/>
          <a:sy n="79" d="100"/>
        </p:scale>
        <p:origin x="1326" y="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01313-CFE5-4472-9031-E567739A3E67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3C21-FF5D-4032-BE3D-7DE7BF9D89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30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F99C7A-68DE-1E44-8328-C77DAF54809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828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938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67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63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50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401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43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8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31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4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32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53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F5039-D9FF-4598-9106-3B954E3119F8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C21A7-1CDB-4E28-B928-E6814EFAD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97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33.png"/><Relationship Id="rId4" Type="http://schemas.microsoft.com/office/2007/relationships/hdphoto" Target="../media/hdphoto4.wdp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44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8.png"/><Relationship Id="rId7" Type="http://schemas.microsoft.com/office/2007/relationships/hdphoto" Target="../media/hdphoto9.wdp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jpeg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microsoft.com/office/2007/relationships/hdphoto" Target="../media/hdphoto10.wdp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hyperlink" Target="https://ok.ru/ugstzn" TargetMode="External"/><Relationship Id="rId3" Type="http://schemas.openxmlformats.org/officeDocument/2006/relationships/image" Target="../media/image45.emf"/><Relationship Id="rId7" Type="http://schemas.microsoft.com/office/2007/relationships/hdphoto" Target="../media/hdphoto12.wdp"/><Relationship Id="rId12" Type="http://schemas.openxmlformats.org/officeDocument/2006/relationships/hyperlink" Target="https://vk.com/ugstzn" TargetMode="External"/><Relationship Id="rId17" Type="http://schemas.openxmlformats.org/officeDocument/2006/relationships/image" Target="../media/image72.jpeg"/><Relationship Id="rId2" Type="http://schemas.openxmlformats.org/officeDocument/2006/relationships/notesSlide" Target="../notesSlides/notesSlide1.xml"/><Relationship Id="rId16" Type="http://schemas.openxmlformats.org/officeDocument/2006/relationships/hyperlink" Target="mailto:gszn@rabota-bryanskobl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microsoft.com/office/2007/relationships/hdphoto" Target="../media/hdphoto14.wdp"/><Relationship Id="rId5" Type="http://schemas.openxmlformats.org/officeDocument/2006/relationships/image" Target="../media/image68.gif"/><Relationship Id="rId15" Type="http://schemas.openxmlformats.org/officeDocument/2006/relationships/hyperlink" Target="https://www.facebook.com/groups/ugstzn" TargetMode="External"/><Relationship Id="rId10" Type="http://schemas.openxmlformats.org/officeDocument/2006/relationships/image" Target="../media/image71.png"/><Relationship Id="rId4" Type="http://schemas.openxmlformats.org/officeDocument/2006/relationships/image" Target="../media/image67.jpeg"/><Relationship Id="rId9" Type="http://schemas.microsoft.com/office/2007/relationships/hdphoto" Target="../media/hdphoto13.wdp"/><Relationship Id="rId14" Type="http://schemas.openxmlformats.org/officeDocument/2006/relationships/hyperlink" Target="https://www.instagram.com/trudizan3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9" b="89966" l="761" r="98587">
                        <a14:backgroundMark x1="62935" y1="45610" x2="60761" y2="54846"/>
                        <a14:backgroundMark x1="85870" y1="48803" x2="84457" y2="56670"/>
                        <a14:backgroundMark x1="78696" y1="44584" x2="84130" y2="48347"/>
                        <a14:backgroundMark x1="82065" y1="6613" x2="75326" y2="20639"/>
                        <a14:backgroundMark x1="77174" y1="6613" x2="76304" y2="15165"/>
                        <a14:backgroundMark x1="50652" y1="45838" x2="55978" y2="42873"/>
                        <a14:backgroundMark x1="40978" y1="49259" x2="42283" y2="52109"/>
                        <a14:backgroundMark x1="85978" y1="42645" x2="82826" y2="42645"/>
                        <a14:backgroundMark x1="93587" y1="41163" x2="90000" y2="48005"/>
                        <a14:backgroundMark x1="94783" y1="39339" x2="92500" y2="40707"/>
                        <a14:backgroundMark x1="94130" y1="37742" x2="94130" y2="39453"/>
                        <a14:backgroundMark x1="48478" y1="42417" x2="54130" y2="38426"/>
                        <a14:backgroundMark x1="62935" y1="21209" x2="69348" y2="20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83" t="27303" r="52025"/>
          <a:stretch/>
        </p:blipFill>
        <p:spPr>
          <a:xfrm rot="16200000">
            <a:off x="1133233" y="3276267"/>
            <a:ext cx="1365320" cy="3640012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90" b="96521" l="0" r="962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7" y="3236058"/>
            <a:ext cx="2376262" cy="255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2308" y="5274840"/>
            <a:ext cx="1568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Брянск, 2021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5122" y="1458763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  <a:ea typeface="Roboto" pitchFamily="2" charset="0"/>
              </a:rPr>
              <a:t>Пилотная апробация прототипа системы управления клиентским опытом в ЦЗН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2105094"/>
            <a:ext cx="658064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Montserrat Medium" panose="00000600000000000000" pitchFamily="2" charset="-52"/>
                <a:ea typeface="Roboto" pitchFamily="2" charset="0"/>
              </a:rPr>
              <a:t>Совершенствование </a:t>
            </a:r>
          </a:p>
          <a:p>
            <a:pPr algn="ctr"/>
            <a:r>
              <a:rPr lang="ru-RU" sz="4400" dirty="0">
                <a:solidFill>
                  <a:schemeClr val="bg1"/>
                </a:solidFill>
                <a:latin typeface="Montserrat Medium" panose="00000600000000000000" pitchFamily="2" charset="-52"/>
                <a:ea typeface="Roboto" pitchFamily="2" charset="0"/>
              </a:rPr>
              <a:t>пути клиента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947" b="89828" l="0" r="99545">
                        <a14:foregroundMark x1="20303" y1="19249" x2="20303" y2="25509"/>
                        <a14:foregroundMark x1="10379" y1="31925" x2="10000" y2="49922"/>
                        <a14:foregroundMark x1="19545" y1="64945" x2="19545" y2="75117"/>
                        <a14:foregroundMark x1="30985" y1="34272" x2="30985" y2="45227"/>
                        <a14:foregroundMark x1="46970" y1="27230" x2="46970" y2="41315"/>
                        <a14:foregroundMark x1="56515" y1="29577" x2="59924" y2="40532"/>
                        <a14:foregroundMark x1="64545" y1="28013" x2="63788" y2="40532"/>
                        <a14:foregroundMark x1="77500" y1="31142" x2="77879" y2="34272"/>
                        <a14:foregroundMark x1="82803" y1="28795" x2="82424" y2="39750"/>
                        <a14:foregroundMark x1="88182" y1="35055" x2="93106" y2="37402"/>
                        <a14:foregroundMark x1="47348" y1="51487" x2="46591" y2="64945"/>
                        <a14:foregroundMark x1="55379" y1="57903" x2="55758" y2="62598"/>
                        <a14:foregroundMark x1="64924" y1="57903" x2="65682" y2="64163"/>
                        <a14:foregroundMark x1="72879" y1="59468" x2="75227" y2="64945"/>
                        <a14:foregroundMark x1="81288" y1="56338" x2="80909" y2="64163"/>
                        <a14:foregroundMark x1="46742" y1="75274" x2="46894" y2="80282"/>
                        <a14:foregroundMark x1="51818" y1="76995" x2="52045" y2="80282"/>
                        <a14:foregroundMark x1="49697" y1="79030" x2="50758" y2="80751"/>
                        <a14:foregroundMark x1="50455" y1="77308" x2="51061" y2="76682"/>
                        <a14:foregroundMark x1="47727" y1="77934" x2="48788" y2="74022"/>
                        <a14:foregroundMark x1="47348" y1="78560" x2="49167" y2="81221"/>
                        <a14:foregroundMark x1="53409" y1="78404" x2="53182" y2="80282"/>
                        <a14:foregroundMark x1="54924" y1="77308" x2="54924" y2="80751"/>
                        <a14:foregroundMark x1="56439" y1="77465" x2="56439" y2="81377"/>
                        <a14:foregroundMark x1="57879" y1="76682" x2="58636" y2="79186"/>
                        <a14:foregroundMark x1="59470" y1="78560" x2="61515" y2="78560"/>
                        <a14:foregroundMark x1="63485" y1="77778" x2="63561" y2="80908"/>
                        <a14:foregroundMark x1="65909" y1="77778" x2="66288" y2="81221"/>
                        <a14:foregroundMark x1="68182" y1="76839" x2="68333" y2="80751"/>
                        <a14:foregroundMark x1="65833" y1="76995" x2="65833" y2="78873"/>
                        <a14:foregroundMark x1="69621" y1="77308" x2="69621" y2="80751"/>
                        <a14:foregroundMark x1="71364" y1="77308" x2="71515" y2="80908"/>
                        <a14:foregroundMark x1="70303" y1="74961" x2="71136" y2="74961"/>
                        <a14:foregroundMark x1="74242" y1="77934" x2="74621" y2="80595"/>
                        <a14:foregroundMark x1="75758" y1="77778" x2="76515" y2="81221"/>
                        <a14:foregroundMark x1="77879" y1="77308" x2="79242" y2="78091"/>
                        <a14:foregroundMark x1="77652" y1="79499" x2="78030" y2="80908"/>
                        <a14:foregroundMark x1="79167" y1="80282" x2="78182" y2="80908"/>
                        <a14:foregroundMark x1="80758" y1="76369" x2="80606" y2="80751"/>
                        <a14:foregroundMark x1="80909" y1="79030" x2="82652" y2="79030"/>
                        <a14:foregroundMark x1="82652" y1="76839" x2="82652" y2="76839"/>
                        <a14:foregroundMark x1="84621" y1="77465" x2="84545" y2="80751"/>
                        <a14:foregroundMark x1="86136" y1="76839" x2="86288" y2="83881"/>
                        <a14:foregroundMark x1="87879" y1="77308" x2="87348" y2="79969"/>
                        <a14:backgroundMark x1="57348" y1="78091" x2="57348" y2="79656"/>
                        <a14:backgroundMark x1="60833" y1="79030" x2="60530" y2="79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00" y="97195"/>
            <a:ext cx="2088231" cy="84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9" b="89966" l="761" r="98587">
                        <a14:backgroundMark x1="62935" y1="45610" x2="60761" y2="54846"/>
                        <a14:backgroundMark x1="85870" y1="48803" x2="84457" y2="56670"/>
                        <a14:backgroundMark x1="78696" y1="44584" x2="84130" y2="48347"/>
                        <a14:backgroundMark x1="82065" y1="6613" x2="75326" y2="20639"/>
                        <a14:backgroundMark x1="77174" y1="6613" x2="76304" y2="15165"/>
                        <a14:backgroundMark x1="50652" y1="45838" x2="55978" y2="42873"/>
                        <a14:backgroundMark x1="40978" y1="49259" x2="42283" y2="52109"/>
                        <a14:backgroundMark x1="85978" y1="42645" x2="82826" y2="42645"/>
                        <a14:backgroundMark x1="93587" y1="41163" x2="90000" y2="48005"/>
                        <a14:backgroundMark x1="94783" y1="39339" x2="92500" y2="40707"/>
                        <a14:backgroundMark x1="94130" y1="37742" x2="94130" y2="39453"/>
                        <a14:backgroundMark x1="48478" y1="42417" x2="54130" y2="38426"/>
                        <a14:backgroundMark x1="62935" y1="21209" x2="69348" y2="20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83" t="27303" r="52025"/>
          <a:stretch/>
        </p:blipFill>
        <p:spPr>
          <a:xfrm rot="5400000">
            <a:off x="6545978" y="-1180679"/>
            <a:ext cx="1417340" cy="37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2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Medium" panose="00000600000000000000" pitchFamily="2" charset="-52"/>
                <a:ea typeface="Roboto" pitchFamily="2" charset="0"/>
                <a:cs typeface="+mn-cs"/>
              </a:rPr>
              <a:t>Организационные мероприятия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841276"/>
            <a:ext cx="2880320" cy="122413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  <a:t>Обучение сотрудников </a:t>
            </a:r>
            <a:r>
              <a:rPr lang="ru-RU" dirty="0" err="1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  <a:t>клиентоцентричным</a:t>
            </a:r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  <a:t> подходам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 descr="D:\общая_Глазкова\КАДРОВЫЙ ЦЕНТР - СЗ 2.0\Клиентоцентричность\обучение ЦЗН отчет\фото\DSC_00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58"/>
          <a:stretch/>
        </p:blipFill>
        <p:spPr bwMode="auto">
          <a:xfrm>
            <a:off x="3290933" y="786918"/>
            <a:ext cx="1944215" cy="146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общая_Глазкова\КАДРОВЫЙ ЦЕНТР - СЗ 2.0\Клиентоцентричность\обучение ЦЗН отчет\фото\DSC_03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7" t="15877" r="15075"/>
          <a:stretch/>
        </p:blipFill>
        <p:spPr bwMode="auto">
          <a:xfrm>
            <a:off x="5279985" y="786918"/>
            <a:ext cx="1912492" cy="145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D:\общая_Глазкова\КАДРОВЫЙ ЦЕНТР - СЗ 2.0\Клиентоцентричность\обучение ЦЗН отчет\фото\DSC_044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2" t="6135" r="12834" b="10446"/>
          <a:stretch/>
        </p:blipFill>
        <p:spPr bwMode="auto">
          <a:xfrm>
            <a:off x="7308304" y="786918"/>
            <a:ext cx="1442749" cy="14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общая_Глазкова\КАДРОВЫЙ ЦЕНТР - СЗ 2.0\Клиентоцентричность\обучение ЦЗН отчет\фото\DSC_024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78"/>
          <a:stretch/>
        </p:blipFill>
        <p:spPr bwMode="auto">
          <a:xfrm>
            <a:off x="107504" y="2348850"/>
            <a:ext cx="2189188" cy="129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D:\общая_Глазкова\КАДРОВЫЙ ЦЕНТР - СЗ 2.0\Клиентоцентричность\обучение ЦЗН отчет\фото\DSC_047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15113"/>
          <a:stretch/>
        </p:blipFill>
        <p:spPr bwMode="auto">
          <a:xfrm>
            <a:off x="2411760" y="2355397"/>
            <a:ext cx="2155366" cy="130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:\общая_Глазкова\КАДРОВЫЙ ЦЕНТР - СЗ 2.0\Клиентоцентричность\обучение ЦЗН отчет\фото\DSC_035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55397"/>
            <a:ext cx="1954623" cy="130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DSC_0767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08048" y="2343540"/>
            <a:ext cx="2309299" cy="1298981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198024" y="3937620"/>
            <a:ext cx="2357752" cy="122413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  <a:t>Площадка для постоянного взаимодействия</a:t>
            </a:r>
          </a:p>
        </p:txBody>
      </p:sp>
      <p:pic>
        <p:nvPicPr>
          <p:cNvPr id="12" name="Рисунок 11"/>
          <p:cNvPicPr/>
          <p:nvPr/>
        </p:nvPicPr>
        <p:blipFill rotWithShape="1">
          <a:blip r:embed="rId11"/>
          <a:srcRect l="20816" t="13217" r="16119" b="10749"/>
          <a:stretch/>
        </p:blipFill>
        <p:spPr bwMode="auto">
          <a:xfrm>
            <a:off x="2675225" y="3937619"/>
            <a:ext cx="2537308" cy="1405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491763" y="3937620"/>
            <a:ext cx="1528509" cy="148427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  <a:t>Встречи рабочих групп: </a:t>
            </a:r>
            <a:b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</a:br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  <a:ea typeface="Roboto Medium" pitchFamily="2" charset="0"/>
              </a:rPr>
              <a:t>онлайн и очно 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" t="14115" r="13157"/>
          <a:stretch/>
        </p:blipFill>
        <p:spPr bwMode="auto">
          <a:xfrm>
            <a:off x="7175337" y="4006251"/>
            <a:ext cx="1708681" cy="134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5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-151911" y="640953"/>
            <a:ext cx="6692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  <a:t>Выбор целевой аудитории исходя из «Портрета клиентов» Брянской области:</a:t>
            </a:r>
            <a:br>
              <a:rPr lang="ru-RU" sz="20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</a:br>
            <a:r>
              <a:rPr lang="ru-RU" sz="20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  <a:t>Молодые (новые) родители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22223" r="7845" b="14789"/>
          <a:stretch/>
        </p:blipFill>
        <p:spPr bwMode="auto">
          <a:xfrm>
            <a:off x="0" y="1921395"/>
            <a:ext cx="6552728" cy="355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6891269" y="409228"/>
            <a:ext cx="1944216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  <a:t>Выбор услуги: </a:t>
            </a:r>
            <a:br>
              <a:rPr lang="ru-RU" sz="1800" b="1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</a:br>
            <a:br>
              <a:rPr lang="ru-RU" sz="1800" b="1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</a:br>
            <a:endParaRPr lang="ru-RU" sz="1800" b="1" dirty="0">
              <a:solidFill>
                <a:srgbClr val="69B3E7"/>
              </a:solidFill>
              <a:latin typeface="Montserrat Medium" panose="00000600000000000000" pitchFamily="2" charset="-52"/>
              <a:ea typeface="Roboto Medium" pitchFamily="2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6446788" y="1114207"/>
            <a:ext cx="2880320" cy="20313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1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</a:br>
            <a:r>
              <a:rPr lang="ru-RU" sz="1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  <a:t>Организация профессионального обучения и дополнительного профессионального образования </a:t>
            </a:r>
          </a:p>
          <a:p>
            <a:r>
              <a:rPr lang="ru-RU" sz="1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  <a:t>безработных граждан</a:t>
            </a:r>
            <a:br>
              <a:rPr lang="ru-RU" sz="1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</a:rPr>
            </a:br>
            <a:endParaRPr lang="ru-RU" sz="1400" dirty="0">
              <a:solidFill>
                <a:srgbClr val="69B3E7"/>
              </a:solidFill>
              <a:latin typeface="Montserrat Medium" panose="00000600000000000000" pitchFamily="2" charset="-52"/>
              <a:ea typeface="Roboto Medium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7" t="29815" r="37344" b="35092"/>
          <a:stretch/>
        </p:blipFill>
        <p:spPr bwMode="auto">
          <a:xfrm>
            <a:off x="6606324" y="3145532"/>
            <a:ext cx="2561248" cy="215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235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2731"/>
            <a:ext cx="4207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Выбор инструментов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1963">
            <a:off x="2093991" y="1498176"/>
            <a:ext cx="1961234" cy="16343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17" y="2876163"/>
            <a:ext cx="1439583" cy="12516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1767" y="3071612"/>
            <a:ext cx="18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КПЭ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9340">
            <a:off x="1068269" y="2660141"/>
            <a:ext cx="1883076" cy="16407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008" y="2583775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глубинное 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интервью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92" y="4484571"/>
            <a:ext cx="981809" cy="10606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8187" y="4691747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опрос 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сотрудников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ЦЗН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069" y="1409280"/>
            <a:ext cx="1645280" cy="126268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55717" y="753053"/>
            <a:ext cx="9110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defRPr>
            </a:lvl1pPr>
          </a:lstStyle>
          <a:p>
            <a:r>
              <a:rPr lang="ru-RU" sz="2000" dirty="0"/>
              <a:t>Респонденты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60" y="1082786"/>
            <a:ext cx="1236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1400" dirty="0"/>
              <a:t>Глубинное </a:t>
            </a:r>
          </a:p>
          <a:p>
            <a:r>
              <a:rPr lang="ru-RU" sz="1400" dirty="0"/>
              <a:t>интервью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47684" y="2861582"/>
            <a:ext cx="1459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Безработные граждане, состоящие на учете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23714" y="4053226"/>
            <a:ext cx="1512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Респонденты</a:t>
            </a:r>
            <a:r>
              <a:rPr lang="ru-RU" sz="1400" dirty="0">
                <a:latin typeface="Roboto Light" pitchFamily="2" charset="0"/>
                <a:ea typeface="Roboto Light" pitchFamily="2" charset="0"/>
              </a:rPr>
              <a:t> "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улице"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60" y="3810909"/>
            <a:ext cx="1691210" cy="176167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5867" y="3610723"/>
            <a:ext cx="982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137 чел.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76964" y="4576446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чел</a:t>
            </a:r>
            <a:r>
              <a:rPr lang="ru-RU" dirty="0">
                <a:latin typeface="Roboto" pitchFamily="2" charset="0"/>
                <a:ea typeface="Roboto" pitchFamily="2" charset="0"/>
              </a:rPr>
              <a:t>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023" y="2003013"/>
            <a:ext cx="493706" cy="106859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140401" y="1543068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Roboto" pitchFamily="2" charset="0"/>
                <a:ea typeface="Roboto" pitchFamily="2" charset="0"/>
              </a:rPr>
              <a:t>5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почему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36077" y="3118116"/>
            <a:ext cx="183373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Граждане, </a:t>
            </a:r>
          </a:p>
          <a:p>
            <a:pPr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состоящие </a:t>
            </a:r>
          </a:p>
          <a:p>
            <a:pPr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учете, но получавшие </a:t>
            </a:r>
          </a:p>
          <a:p>
            <a:pPr algn="ctr"/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услуги ранее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40208" y="4013889"/>
            <a:ext cx="755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чел.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591" y="1658269"/>
            <a:ext cx="1049418" cy="158722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55972" y="3277081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Сотрудники </a:t>
            </a:r>
          </a:p>
          <a:p>
            <a:pPr algn="ct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ЦЗН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8640" y="1351136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Опрос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11859" y="3706112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89 чел.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751" y="1153163"/>
            <a:ext cx="1918449" cy="1918449"/>
          </a:xfrm>
          <a:prstGeom prst="rect">
            <a:avLst/>
          </a:prstGeom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583113" y="0"/>
            <a:ext cx="8229600" cy="7168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0033A0"/>
                </a:solidFill>
                <a:latin typeface="Montserrat Medium" panose="00000600000000000000" pitchFamily="2" charset="-52"/>
                <a:ea typeface="Roboto" pitchFamily="2" charset="0"/>
                <a:cs typeface="+mn-cs"/>
              </a:rPr>
              <a:t>Выявление (уточнение) клиентских показателей эффективности выбранной целевой группы</a:t>
            </a:r>
          </a:p>
        </p:txBody>
      </p:sp>
    </p:spTree>
    <p:extLst>
      <p:ext uri="{BB962C8B-B14F-4D97-AF65-F5344CB8AC3E}">
        <p14:creationId xmlns:p14="http://schemas.microsoft.com/office/powerpoint/2010/main" val="128540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Опрос респондентов</a:t>
            </a:r>
          </a:p>
        </p:txBody>
      </p:sp>
      <p:pic>
        <p:nvPicPr>
          <p:cNvPr id="29" name="Picture 4" descr="D:\общая_Глазкова\КАДРОВЫЙ ЦЕНТР - СЗ 2.0\Клиентоцентричность\Путь клиента_ Новые родители\Аналитическая записка\Приложение 5\Приложени 5_фото\20210819_14532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r="23055"/>
          <a:stretch/>
        </p:blipFill>
        <p:spPr bwMode="auto">
          <a:xfrm rot="5400000">
            <a:off x="-181952" y="1213531"/>
            <a:ext cx="345923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D:\общая_Глазкова\КАДРОВЫЙ ЦЕНТР - СЗ 2.0\Клиентоцентричность\Путь клиента_ Новые родители\Аналитическая записка\Приложение 5\Приложени 5_фото\IMG-20210819-WA00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1" b="14616"/>
          <a:stretch/>
        </p:blipFill>
        <p:spPr bwMode="auto">
          <a:xfrm>
            <a:off x="5940152" y="852064"/>
            <a:ext cx="2963616" cy="345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D:\общая_Глазкова\КАДРОВЫЙ ЦЕНТР - СЗ 2.0\Клиентоцентричность\Путь клиента_ Новые родители\Аналитическая записка\Приложение 5\Приложени 5_фото\20210819_1259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52066"/>
            <a:ext cx="2594425" cy="345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63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956" y="45647"/>
            <a:ext cx="4445962" cy="1416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1889" y="1546174"/>
            <a:ext cx="2525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подстройка под индивидуальные возможности и нужды, адресность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4973" y="1523605"/>
            <a:ext cx="1778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1400" dirty="0"/>
              <a:t>простота и понятность процесса оформления услуги /сервиса</a:t>
            </a:r>
          </a:p>
          <a:p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925200" y="1504571"/>
            <a:ext cx="3159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комплексный подход к предоставлению услуг/сервисов, в том числе психологическая поддержка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3" y="1546174"/>
            <a:ext cx="612706" cy="3653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254" y="1504571"/>
            <a:ext cx="701892" cy="4184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43" y="1532705"/>
            <a:ext cx="629060" cy="3750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82213" y="2627955"/>
            <a:ext cx="670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defRPr>
            </a:lvl1pPr>
          </a:lstStyle>
          <a:p>
            <a:r>
              <a:rPr lang="ru-RU" b="1" dirty="0">
                <a:solidFill>
                  <a:srgbClr val="0033A0"/>
                </a:solidFill>
              </a:rPr>
              <a:t>клиентские показатели эффективности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303" y="4040214"/>
            <a:ext cx="3737269" cy="16583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3113" y="3012876"/>
            <a:ext cx="21602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внимание, отзывчивость сотрудников, эмпатия, уважение</a:t>
            </a:r>
          </a:p>
          <a:p>
            <a:pPr algn="ctr"/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856918" y="3063696"/>
            <a:ext cx="2170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проактивная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информация в части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профобучения</a:t>
            </a:r>
            <a:endParaRPr lang="ru-RU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084794" y="3135411"/>
            <a:ext cx="34088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сопровождение гражданина на всем процессе получения услуги/сервисов одним лицом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7" y="3066506"/>
            <a:ext cx="663971" cy="39588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61" y="3053923"/>
            <a:ext cx="706182" cy="4210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1" y="3053923"/>
            <a:ext cx="663973" cy="39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4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94" y="419456"/>
            <a:ext cx="1871340" cy="187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89285" y="305637"/>
            <a:ext cx="4248472" cy="198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3875" algn="l"/>
              </a:tabLst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Имя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   </a:t>
            </a: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Кузнецова Елена Александровна	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3875" algn="l"/>
              </a:tabLst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Возраст: </a:t>
            </a: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 года</a:t>
            </a:r>
            <a:endParaRPr kumimoji="0" lang="ru-RU" altLang="ru-RU" sz="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3875" algn="l"/>
              </a:tabLst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Семейный статус: </a:t>
            </a: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замужем, имеет 2х детей до 7 лет</a:t>
            </a:r>
            <a:endParaRPr kumimoji="0" lang="ru-RU" altLang="ru-RU" sz="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3875" algn="l"/>
              </a:tabLst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Образование: </a:t>
            </a: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высшее, юридическое 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kumimoji="0" lang="ru-RU" altLang="ru-RU" sz="11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3875" algn="l"/>
              </a:tabLst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Регион:</a:t>
            </a: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Брянская область</a:t>
            </a:r>
            <a:endParaRPr kumimoji="0" lang="ru-RU" altLang="ru-RU" sz="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3875" algn="l"/>
              </a:tabLst>
            </a:pPr>
            <a:r>
              <a:rPr kumimoji="0" lang="ru-RU" altLang="ru-RU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Предпочтительные формы взаимодействия</a:t>
            </a:r>
            <a:r>
              <a:rPr lang="ru-RU" altLang="ru-RU" sz="11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>
                <a:tab pos="1793875" algn="l"/>
              </a:tabLst>
            </a:pP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Лично, но нечастое посещение ЦЗН</a:t>
            </a:r>
            <a:endParaRPr kumimoji="0" lang="ru-RU" altLang="ru-RU" sz="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>
                <a:tab pos="1793875" algn="l"/>
              </a:tabLst>
            </a:pPr>
            <a:r>
              <a:rPr kumimoji="0" lang="ru-RU" altLang="ru-RU" sz="11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Дистанционно</a:t>
            </a:r>
            <a:endParaRPr kumimoji="0" lang="ru-RU" altLang="ru-RU" sz="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971653"/>
              </p:ext>
            </p:extLst>
          </p:nvPr>
        </p:nvGraphicFramePr>
        <p:xfrm>
          <a:off x="179512" y="2354957"/>
          <a:ext cx="2597808" cy="314553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597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238">
                <a:tc>
                  <a:txBody>
                    <a:bodyPr/>
                    <a:lstStyle/>
                    <a:p>
                      <a:pPr marL="17780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Ценности, личные </a:t>
                      </a:r>
                    </a:p>
                    <a:p>
                      <a:pPr marL="17780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качества, интересы</a:t>
                      </a:r>
                    </a:p>
                  </a:txBody>
                  <a:tcPr marL="28840" marR="2884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294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31775" algn="l"/>
                        </a:tabLst>
                      </a:pPr>
                      <a:endParaRPr lang="ru-RU" sz="900" b="0" u="none" strike="noStrike" spc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180975" lvl="0" indent="-95250"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317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Семья, здоровье, карьерный рост, личный успех, самореализация, материальный достаток.</a:t>
                      </a:r>
                    </a:p>
                    <a:p>
                      <a:pPr marL="180975" lvl="0" indent="-95250"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317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Готовность и желание обучаться </a:t>
                      </a:r>
                    </a:p>
                    <a:p>
                      <a:pPr marL="180975" lvl="0" indent="-95250"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317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Ценит стабильность, время</a:t>
                      </a:r>
                    </a:p>
                    <a:p>
                      <a:pPr marL="180975" lvl="0" indent="-95250"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317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Целеустремленная, амбициозная</a:t>
                      </a:r>
                    </a:p>
                    <a:p>
                      <a:pPr marL="180975" lvl="0" indent="-95250"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542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Является активным пользователем социальных сетей и </a:t>
                      </a:r>
                      <a:r>
                        <a:rPr lang="ru-RU" sz="1100" b="0" u="none" strike="noStrike" spc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мессенджеров</a:t>
                      </a: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</a:t>
                      </a:r>
                      <a:r>
                        <a:rPr lang="ru-RU" sz="1100" b="0" u="none" strike="noStrike" spc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Instagram</a:t>
                      </a: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ru-RU" sz="1100" b="0" u="none" strike="noStrike" spc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WhatsApp</a:t>
                      </a: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</a:t>
                      </a:r>
                      <a:r>
                        <a:rPr lang="en-US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VK</a:t>
                      </a: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  <a:endParaRPr lang="ru-RU" sz="9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8840" marR="288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99927"/>
              </p:ext>
            </p:extLst>
          </p:nvPr>
        </p:nvGraphicFramePr>
        <p:xfrm>
          <a:off x="2987824" y="2354957"/>
          <a:ext cx="2118209" cy="314553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118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Желания</a:t>
                      </a:r>
                    </a:p>
                  </a:txBody>
                  <a:tcPr marL="28840" marR="2884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29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5425" algn="l"/>
                        </a:tabLst>
                      </a:pPr>
                      <a:endParaRPr lang="ru-RU" sz="1100" u="none" strike="noStrike" spc="0" dirty="0">
                        <a:effectLst/>
                      </a:endParaRPr>
                    </a:p>
                    <a:p>
                      <a:pPr marL="85725" lvl="0" indent="-85725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1809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Быстро найти работу по профессии</a:t>
                      </a:r>
                    </a:p>
                    <a:p>
                      <a:pPr marL="85725" lvl="0" indent="-85725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1809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Удобный график работы</a:t>
                      </a:r>
                    </a:p>
                    <a:p>
                      <a:pPr marL="85725" lvl="0" indent="-85725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1809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Хорошая должность, «белая» высокая зарплата</a:t>
                      </a:r>
                    </a:p>
                    <a:p>
                      <a:pPr marL="85725" lvl="0" indent="-85725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1809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Наличие социального пакета</a:t>
                      </a:r>
                    </a:p>
                    <a:p>
                      <a:pPr marL="85725" lvl="0" indent="-85725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180975" algn="l"/>
                        </a:tabLst>
                      </a:pPr>
                      <a:r>
                        <a:rPr lang="ru-RU" sz="11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Получить современные профессиональные знания и компетенции</a:t>
                      </a:r>
                      <a:endParaRPr lang="ru-RU" sz="9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8840" marR="288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794774"/>
              </p:ext>
            </p:extLst>
          </p:nvPr>
        </p:nvGraphicFramePr>
        <p:xfrm>
          <a:off x="5257226" y="2327565"/>
          <a:ext cx="3744416" cy="3217058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Боли и сложности, проблемы</a:t>
                      </a:r>
                    </a:p>
                  </a:txBody>
                  <a:tcPr marL="28840" marR="2884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294">
                <a:tc>
                  <a:txBody>
                    <a:bodyPr/>
                    <a:lstStyle/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Боится, что недостаточно профильного опыта работы.</a:t>
                      </a:r>
                    </a:p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Боится, что будет сложно найти подходящую работу (по интересам, «по душе»).</a:t>
                      </a:r>
                    </a:p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Боится, что не подберет вакансию с высокой заработной платой.</a:t>
                      </a:r>
                    </a:p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Удаленность рабочего места (неудобно совмещать с воспитанием детей – забрать из школы, из садика и т.д.).</a:t>
                      </a:r>
                    </a:p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Боится, что «не вольется» в новый коллектив.</a:t>
                      </a:r>
                    </a:p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Боится, не понимания со стороны руководства, в связи с частыми уходами на больничный (дети часто болеют).</a:t>
                      </a:r>
                    </a:p>
                    <a:p>
                      <a:pPr marL="84138" lvl="0" indent="-76200">
                        <a:lnSpc>
                          <a:spcPct val="107000"/>
                        </a:lnSpc>
                        <a:spcAft>
                          <a:spcPts val="40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  <a:tabLst>
                          <a:tab pos="228600" algn="l"/>
                        </a:tabLst>
                      </a:pP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Боится, что не знает современных методик, в </a:t>
                      </a:r>
                      <a:r>
                        <a:rPr lang="ru-RU" sz="1000" b="0" u="none" strike="noStrike" spc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т.ч</a:t>
                      </a: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</a:t>
                      </a:r>
                      <a:r>
                        <a:rPr lang="en-US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IT</a:t>
                      </a:r>
                      <a:r>
                        <a:rPr lang="ru-RU" sz="1000" b="0" u="none" strike="noStrike" spc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-технологий в своей сфере.</a:t>
                      </a:r>
                      <a:endParaRPr lang="ru-RU" sz="10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8840" marR="288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52834" y="359670"/>
            <a:ext cx="2016224" cy="17389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1793875" algn="l"/>
              </a:tabLst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ЦЕЛЬ:</a:t>
            </a:r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ts val="600"/>
              </a:spcAft>
              <a:tabLst>
                <a:tab pos="1793875" algn="l"/>
              </a:tabLst>
            </a:pPr>
            <a:r>
              <a:rPr lang="ru-RU" altLang="ru-RU" sz="140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поиск работы (подходящего работодателя), удовлетворение собственных амбиций</a:t>
            </a:r>
          </a:p>
        </p:txBody>
      </p:sp>
      <p:pic>
        <p:nvPicPr>
          <p:cNvPr id="1026" name="Picture 2" descr="https://www.syl.ru/misc/i/ni/1/5/2/2/0/2/7/i/15220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52" l="9841" r="100000">
                        <a14:foregroundMark x1="50795" y1="14453" x2="26541" y2="52865"/>
                        <a14:foregroundMark x1="27634" y1="21224" x2="56461" y2="58594"/>
                        <a14:foregroundMark x1="57058" y1="33724" x2="41054" y2="62500"/>
                        <a14:foregroundMark x1="28628" y1="31641" x2="49105" y2="11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394" y="182338"/>
            <a:ext cx="720080" cy="54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g.flaticon.com/icons/png/512/1275/1275143.png?size=1200x630f&amp;pad=10,10,10,10&amp;ext=png&amp;bg=FFFFFFF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0000">
                        <a14:foregroundMark x1="30500" y1="3492" x2="33250" y2="21270"/>
                        <a14:foregroundMark x1="27917" y1="38095" x2="32583" y2="46349"/>
                        <a14:foregroundMark x1="29417" y1="19524" x2="30250" y2="8730"/>
                        <a14:foregroundMark x1="27667" y1="45397" x2="32583" y2="35556"/>
                        <a14:foregroundMark x1="58083" y1="3968" x2="58000" y2="10000"/>
                        <a14:foregroundMark x1="73583" y1="3968" x2="69583" y2="10000"/>
                        <a14:foregroundMark x1="69917" y1="32698" x2="73333" y2="34762"/>
                        <a14:foregroundMark x1="67917" y1="56190" x2="67917" y2="64762"/>
                        <a14:foregroundMark x1="60333" y1="73016" x2="63167" y2="95238"/>
                        <a14:foregroundMark x1="59417" y1="74921" x2="56083" y2="97302"/>
                        <a14:foregroundMark x1="53000" y1="40159" x2="30917" y2="86508"/>
                        <a14:foregroundMark x1="45583" y1="40635" x2="54500" y2="44444"/>
                        <a14:foregroundMark x1="50583" y1="15079" x2="67000" y2="47619"/>
                        <a14:foregroundMark x1="66167" y1="47937" x2="52583" y2="43810"/>
                        <a14:foregroundMark x1="58833" y1="44762" x2="55083" y2="58095"/>
                        <a14:foregroundMark x1="50500" y1="51587" x2="31583" y2="87937"/>
                        <a14:foregroundMark x1="30917" y1="81270" x2="49167" y2="446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93890"/>
            <a:ext cx="807309" cy="42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report2019.moex.com/images/icons/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0000" y1="11750" x2="88250" y2="79000"/>
                        <a14:foregroundMark x1="76750" y1="9250" x2="12000" y2="77500"/>
                        <a14:foregroundMark x1="12000" y1="77500" x2="27750" y2="92750"/>
                        <a14:foregroundMark x1="27750" y1="92750" x2="51750" y2="97000"/>
                        <a14:foregroundMark x1="51750" y1="97000" x2="82000" y2="86500"/>
                        <a14:foregroundMark x1="90750" y1="76750" x2="97750" y2="43500"/>
                        <a14:foregroundMark x1="97750" y1="43500" x2="83500" y2="15750"/>
                        <a14:foregroundMark x1="75000" y1="10750" x2="50250" y2="2000"/>
                        <a14:foregroundMark x1="49000" y1="2000" x2="19000" y2="13000"/>
                        <a14:foregroundMark x1="19000" y1="13000" x2="1750" y2="43500"/>
                        <a14:foregroundMark x1="1750" y1="43500" x2="8500" y2="75250"/>
                        <a14:foregroundMark x1="8500" y1="75250" x2="42000" y2="8500"/>
                        <a14:foregroundMark x1="80500" y1="21750" x2="43000" y2="8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9" y="2393891"/>
            <a:ext cx="394024" cy="39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phonoteka.org/uploads/posts/2021-05/thumbs/1619942727_1-phonoteka_org-p-stena-bez-fona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246" y="2228067"/>
            <a:ext cx="44112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-180529" y="-201064"/>
            <a:ext cx="3168353" cy="766803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33A0"/>
                </a:solidFill>
                <a:latin typeface="Montserrat Medium" panose="00000600000000000000" pitchFamily="2" charset="-52"/>
                <a:ea typeface="Roboto" pitchFamily="2" charset="0"/>
                <a:cs typeface="+mn-cs"/>
              </a:rPr>
              <a:t>Портрет клиента</a:t>
            </a:r>
          </a:p>
        </p:txBody>
      </p:sp>
    </p:spTree>
    <p:extLst>
      <p:ext uri="{BB962C8B-B14F-4D97-AF65-F5344CB8AC3E}">
        <p14:creationId xmlns:p14="http://schemas.microsoft.com/office/powerpoint/2010/main" val="2361789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Путь клиента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9" t="26667" r="19570" b="25211"/>
          <a:stretch/>
        </p:blipFill>
        <p:spPr bwMode="auto">
          <a:xfrm>
            <a:off x="611560" y="757626"/>
            <a:ext cx="3665202" cy="221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17" t="34176" r="27156" b="32912"/>
          <a:stretch/>
        </p:blipFill>
        <p:spPr bwMode="auto">
          <a:xfrm>
            <a:off x="4788024" y="757626"/>
            <a:ext cx="3591511" cy="222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8" t="34176" r="27070" b="32912"/>
          <a:stretch/>
        </p:blipFill>
        <p:spPr bwMode="auto">
          <a:xfrm>
            <a:off x="591100" y="3202770"/>
            <a:ext cx="3685661" cy="226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4" t="34330" r="26896" b="32835"/>
          <a:stretch/>
        </p:blipFill>
        <p:spPr bwMode="auto">
          <a:xfrm>
            <a:off x="4772623" y="3202770"/>
            <a:ext cx="3673152" cy="226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265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25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Измерение качества клиентского опыта соискателей</a:t>
            </a: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467544" y="1925076"/>
            <a:ext cx="4130066" cy="3024336"/>
          </a:xfr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endParaRPr lang="ru-RU" sz="2000" dirty="0">
              <a:solidFill>
                <a:schemeClr val="bg1"/>
              </a:solidFill>
              <a:latin typeface="Montserrat" panose="00000500000000000000" pitchFamily="2" charset="-52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  <a:ea typeface="Verdana" panose="020B0604030504040204" pitchFamily="34" charset="0"/>
                <a:cs typeface="Verdana" panose="020B0604030504040204" pitchFamily="34" charset="0"/>
              </a:rPr>
              <a:t>Оценка по методике </a:t>
            </a:r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  <a:ea typeface="Verdana" panose="020B0604030504040204" pitchFamily="34" charset="0"/>
                <a:cs typeface="Verdana" panose="020B0604030504040204" pitchFamily="34" charset="0"/>
              </a:rPr>
              <a:t>CES </a:t>
            </a:r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  <a:ea typeface="Verdana" panose="020B0604030504040204" pitchFamily="34" charset="0"/>
                <a:cs typeface="Verdana" panose="020B0604030504040204" pitchFamily="34" charset="0"/>
              </a:rPr>
              <a:t>(3 этапа)</a:t>
            </a:r>
          </a:p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  <a:ea typeface="Verdana" panose="020B0604030504040204" pitchFamily="34" charset="0"/>
                <a:cs typeface="Verdana" panose="020B0604030504040204" pitchFamily="34" charset="0"/>
              </a:rPr>
              <a:t>Тайный покупатель</a:t>
            </a:r>
          </a:p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  <a:ea typeface="Verdana" panose="020B0604030504040204" pitchFamily="34" charset="0"/>
                <a:cs typeface="Verdana" panose="020B0604030504040204" pitchFamily="34" charset="0"/>
              </a:rPr>
              <a:t>CV-1 + CV-2</a:t>
            </a:r>
          </a:p>
          <a:p>
            <a:r>
              <a:rPr lang="ru-RU" sz="2000" dirty="0">
                <a:solidFill>
                  <a:schemeClr val="bg1"/>
                </a:solidFill>
                <a:latin typeface="Montserrat" panose="00000500000000000000" pitchFamily="2" charset="-52"/>
                <a:ea typeface="Verdana" panose="020B0604030504040204" pitchFamily="34" charset="0"/>
                <a:cs typeface="Verdana" panose="020B0604030504040204" pitchFamily="34" charset="0"/>
              </a:rPr>
              <a:t>Анализ оценки качества предоставления услуг в ЦЗН</a:t>
            </a:r>
          </a:p>
        </p:txBody>
      </p:sp>
      <p:pic>
        <p:nvPicPr>
          <p:cNvPr id="11" name="Picture 2" descr="https://skyrunninganz.com/files/upload/install-imagemagick-for-paperclip-gem-in-windows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00" b="8999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84321" flipH="1">
            <a:off x="46537" y="1357115"/>
            <a:ext cx="1166163" cy="116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общая_Глазкова\КАДРОВЫЙ ЦЕНТР - СЗ 2.0\Клиентоцентричность\Путь клиента_ Новые родители\Брянск_оценка молодые родители\Приложение 2\Опрос сотрудниками ЦЗН\IMG_20211001_0921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9" r="10124" b="10499"/>
          <a:stretch/>
        </p:blipFill>
        <p:spPr bwMode="auto">
          <a:xfrm>
            <a:off x="6961571" y="2403171"/>
            <a:ext cx="1866180" cy="115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общая_Глазкова\КАДРОВЫЙ ЦЕНТР - СЗ 2.0\Клиентоцентричность\Путь клиента_ Новые родители\Брянск_оценка молодые родители\Приложение 2\Опрос сотрудниками ЦЗН\IMG_20211001_09095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17473"/>
          <a:stretch/>
        </p:blipFill>
        <p:spPr bwMode="auto">
          <a:xfrm>
            <a:off x="4788024" y="2425452"/>
            <a:ext cx="1872208" cy="119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\\Upr-1107\общедоступная\Наташа анкета фото и видео\DSC_03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85292"/>
            <a:ext cx="1827753" cy="121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D:\общая_Глазкова\КАДРОВЫЙ ЦЕНТР - СЗ 2.0\Клиентоцентричность\Путь клиента_ Новые родители\Брянск_оценка молодые родители\Приложение 2\Опрос в учебном центре\IMG_20210930_11495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810" y="951556"/>
            <a:ext cx="1716136" cy="128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46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67243"/>
            <a:ext cx="7848872" cy="5198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Бы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544E56-0647-2C46-8003-038891AFCE67}"/>
              </a:ext>
            </a:extLst>
          </p:cNvPr>
          <p:cNvSpPr/>
          <p:nvPr/>
        </p:nvSpPr>
        <p:spPr>
          <a:xfrm>
            <a:off x="1" y="1"/>
            <a:ext cx="602626" cy="4945731"/>
          </a:xfrm>
          <a:prstGeom prst="rect">
            <a:avLst/>
          </a:prstGeom>
          <a:solidFill>
            <a:srgbClr val="224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059E5E-5917-C447-B61D-513F13CCE4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7000"/>
          </a:blip>
          <a:srcRect t="13190" r="92532" b="47363"/>
          <a:stretch/>
        </p:blipFill>
        <p:spPr>
          <a:xfrm>
            <a:off x="0" y="0"/>
            <a:ext cx="683543" cy="266346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43DDD96-F649-0D4C-9A77-E9F8212F0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3" r="61145" b="24077"/>
          <a:stretch/>
        </p:blipFill>
        <p:spPr bwMode="auto">
          <a:xfrm>
            <a:off x="58875" y="5108596"/>
            <a:ext cx="484877" cy="5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7" descr="blob:https://web.whatsapp.com/8736ca7b-71b1-4395-a22d-0bed2a517c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544" y="1728934"/>
            <a:ext cx="1760984" cy="176098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949074" y="1616660"/>
            <a:ext cx="784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971600" y="3937620"/>
            <a:ext cx="784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12160" y="3937620"/>
            <a:ext cx="0" cy="1421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7549" y="167243"/>
            <a:ext cx="1853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Быстрые победы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4317" y="1598303"/>
            <a:ext cx="1719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u="sng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На перспективу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56176" y="4009628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???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2585" y="3919739"/>
            <a:ext cx="319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Отложенные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решения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0066" y="483893"/>
            <a:ext cx="12939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«Веселый ящик»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1600" y="754414"/>
            <a:ext cx="21515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«Парковка» для коляски и т.п.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8902" y="994048"/>
            <a:ext cx="17139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Гостевой компьютер ЦЗН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99010" y="245062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Тренинг по коммуникационным навыкам для сотрудников ЦЗН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4365" y="1240269"/>
            <a:ext cx="2345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Детский уголок в учебном заведении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8239" y="250566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Курсы для клиентов: теория – онлайн, практика - очно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0833" y="700523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Круглый стол (сотрудники ЦЗН и учебного центра)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33077" y="1145896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Экскурсии для сотрудников ЦЗН в учебный центр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41017" y="701660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Обновить раздел по </a:t>
            </a:r>
            <a:r>
              <a:rPr lang="ru-RU" sz="1050" dirty="0" err="1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профобучению</a:t>
            </a:r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 сайте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62073" y="1145896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Создать 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telegram</a:t>
            </a:r>
            <a:r>
              <a:rPr lang="ru-RU" sz="105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-канал с чат-ботом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600" y="1908627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Детский стульчик возле специалиста ЦЗН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5169" y="2313915"/>
            <a:ext cx="23453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Пазлы</a:t>
            </a:r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-коврики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0192" y="1782969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Сокращение времени формирования учебных групп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07746" y="2350867"/>
            <a:ext cx="2345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Стандарт (порядок) взаимодействия учебного заведения и ЦЗН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47355" y="3090717"/>
            <a:ext cx="23453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KPI </a:t>
            </a:r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сотрудников по качеству формирования документов в учебное заведение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7812360" y="2175384"/>
            <a:ext cx="0" cy="297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7833767" y="2806730"/>
            <a:ext cx="0" cy="297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973931" y="2569397"/>
            <a:ext cx="23453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«Подарочек на удачу»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4731" y="2836801"/>
            <a:ext cx="23453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Wi-fi</a:t>
            </a:r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в ЦЗН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4731" y="3090717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Экскурсии для новых сотрудников ЦЗН в учебный центр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1600" y="3449680"/>
            <a:ext cx="25922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Мастер-класс по взаимодействию сотрудников ЦЗН и учебного центра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17464" y="3587810"/>
            <a:ext cx="23453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B05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Обучающие видеоролики для сотрудников ЦЗН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13370" y="4084731"/>
            <a:ext cx="2592288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помещении ЦЗН: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 err="1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ресепшн</a:t>
            </a:r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с администратором;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электронная очередь;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бегущая строка;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навигация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панорамное окно между детским уголком и приемом клиента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4731" y="4361730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Обучение клиентов в 2 смены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0952" y="4621058"/>
            <a:ext cx="25922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Электронное обучение по большему количеству специальностей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4731" y="5054227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70C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Курсы с планшета или телефона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76725" y="4378960"/>
            <a:ext cx="25922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Актуальный график набора групп на сайте СЗ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05658" y="4846478"/>
            <a:ext cx="2592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7030A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Медкомиссия без торгов</a:t>
            </a:r>
          </a:p>
        </p:txBody>
      </p:sp>
      <p:sp>
        <p:nvSpPr>
          <p:cNvPr id="53" name="Заголовок 1"/>
          <p:cNvSpPr txBox="1">
            <a:spLocks/>
          </p:cNvSpPr>
          <p:nvPr/>
        </p:nvSpPr>
        <p:spPr>
          <a:xfrm>
            <a:off x="3329010" y="3385593"/>
            <a:ext cx="3265533" cy="6270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0033A0"/>
                </a:solidFill>
                <a:latin typeface="Montserrat Medium" panose="00000600000000000000" pitchFamily="2" charset="-52"/>
                <a:ea typeface="Roboto" pitchFamily="2" charset="0"/>
                <a:cs typeface="+mn-cs"/>
              </a:rPr>
              <a:t>Карта решений</a:t>
            </a:r>
          </a:p>
        </p:txBody>
      </p:sp>
    </p:spTree>
    <p:extLst>
      <p:ext uri="{BB962C8B-B14F-4D97-AF65-F5344CB8AC3E}">
        <p14:creationId xmlns:p14="http://schemas.microsoft.com/office/powerpoint/2010/main" val="1105236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93451"/>
            <a:ext cx="7848872" cy="51983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059E5E-5917-C447-B61D-513F13CCE4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7000"/>
          </a:blip>
          <a:srcRect t="13190" r="92532" b="47363"/>
          <a:stretch/>
        </p:blipFill>
        <p:spPr>
          <a:xfrm>
            <a:off x="0" y="0"/>
            <a:ext cx="683543" cy="266346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43DDD96-F649-0D4C-9A77-E9F8212F0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3" r="61145" b="24077"/>
          <a:stretch/>
        </p:blipFill>
        <p:spPr bwMode="auto">
          <a:xfrm>
            <a:off x="58875" y="5108596"/>
            <a:ext cx="484877" cy="5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7" descr="blob:https://web.whatsapp.com/8736ca7b-71b1-4395-a22d-0bed2a517c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34400"/>
            <a:ext cx="5074146" cy="50741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17549" y="520700"/>
            <a:ext cx="1853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Быстрые победы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2132" y="1057300"/>
            <a:ext cx="1800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«Веселый ящик»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2132" y="1633364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60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ru-RU" dirty="0"/>
              <a:t>«Парковка» для коляски</a:t>
            </a:r>
          </a:p>
          <a:p>
            <a:r>
              <a:rPr lang="ru-RU" dirty="0"/>
              <a:t> и т.п.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5732" y="2371073"/>
            <a:ext cx="21932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Гостевой</a:t>
            </a:r>
            <a:r>
              <a:rPr lang="ru-RU" sz="10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компьютер </a:t>
            </a:r>
          </a:p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 ЦЗН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4024" y="4031378"/>
            <a:ext cx="2345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Тренинг по коммуникационным навыкам для сотрудников ЦЗН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1486" y="3248236"/>
            <a:ext cx="2345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Детский</a:t>
            </a:r>
            <a:r>
              <a:rPr lang="ru-RU" sz="10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уголок в учебном заведении</a:t>
            </a:r>
          </a:p>
        </p:txBody>
      </p:sp>
    </p:spTree>
    <p:extLst>
      <p:ext uri="{BB962C8B-B14F-4D97-AF65-F5344CB8AC3E}">
        <p14:creationId xmlns:p14="http://schemas.microsoft.com/office/powerpoint/2010/main" val="260039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cdn1.vectorstock.com/i/1000x1000/26/30/beautiful-and-young-woman-vector-37326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3" r="27416" b="59320"/>
          <a:stretch/>
        </p:blipFill>
        <p:spPr bwMode="auto">
          <a:xfrm>
            <a:off x="6211763" y="1482186"/>
            <a:ext cx="2933700" cy="423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g.deilo.ru/files/images/items/a01/195f0a50df98d0bz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2613" r="95195">
                        <a14:foregroundMark x1="15115" y1="52554" x2="29530" y2="50397"/>
                        <a14:foregroundMark x1="30831" y1="51986" x2="28328" y2="54597"/>
                        <a14:foregroundMark x1="58258" y1="39274" x2="56757" y2="54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22" r="4932" b="6240"/>
          <a:stretch/>
        </p:blipFill>
        <p:spPr bwMode="auto">
          <a:xfrm flipH="1">
            <a:off x="-94853" y="1666321"/>
            <a:ext cx="4139952" cy="410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3DDD96-F649-0D4C-9A77-E9F8212F0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3" r="61145" b="24077"/>
          <a:stretch/>
        </p:blipFill>
        <p:spPr bwMode="auto">
          <a:xfrm>
            <a:off x="58875" y="5108596"/>
            <a:ext cx="484877" cy="5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2410" y="30024"/>
            <a:ext cx="8732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«Веселый ящик»</a:t>
            </a: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301313" y="928551"/>
            <a:ext cx="3873388" cy="577692"/>
          </a:xfrm>
          <a:prstGeom prst="wedgeRoundRectCallout">
            <a:avLst>
              <a:gd name="adj1" fmla="val -53567"/>
              <a:gd name="adj2" fmla="val -95697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Добрый день! Вы можете пройти на прием к карьерному консультанту с ребенком</a:t>
            </a: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4350066" y="1250670"/>
            <a:ext cx="2448272" cy="385240"/>
          </a:xfrm>
          <a:prstGeom prst="wedgeRoundRectCallout">
            <a:avLst>
              <a:gd name="adj1" fmla="val 49502"/>
              <a:gd name="adj2" fmla="val 153343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Спасибо!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2537281" y="2209428"/>
            <a:ext cx="3888431" cy="1005752"/>
          </a:xfrm>
          <a:prstGeom prst="wedgeRoundRectCallout">
            <a:avLst>
              <a:gd name="adj1" fmla="val -59747"/>
              <a:gd name="adj2" fmla="val 1501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Привет! Как тебя зовут? Меня зовут Алина и у меня есть веселый ящик. Посмотрим? Ты любишь книжки? Или </a:t>
            </a:r>
            <a:r>
              <a:rPr lang="ru-RU" sz="1400" dirty="0" err="1"/>
              <a:t>пазлы</a:t>
            </a:r>
            <a:r>
              <a:rPr lang="ru-RU" sz="1400" dirty="0"/>
              <a:t>? Хочешь порисовать? У нас есть раскраски!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473" y="481236"/>
            <a:ext cx="6224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родителей, которые посетили Кадровый центр с ребенком</a:t>
            </a:r>
          </a:p>
        </p:txBody>
      </p:sp>
      <p:pic>
        <p:nvPicPr>
          <p:cNvPr id="2056" name="Picture 8" descr="https://i.ytimg.com/vi/JPi4EKGlBvA/maxresdefaul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056" l="46250" r="98750">
                        <a14:foregroundMark x1="63984" y1="34167" x2="67266" y2="47222"/>
                        <a14:foregroundMark x1="75156" y1="39028" x2="79219" y2="4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680"/>
          <a:stretch/>
        </p:blipFill>
        <p:spPr bwMode="auto">
          <a:xfrm>
            <a:off x="5334555" y="3940226"/>
            <a:ext cx="1973193" cy="197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ая прямоугольная выноска 18"/>
          <p:cNvSpPr/>
          <p:nvPr/>
        </p:nvSpPr>
        <p:spPr>
          <a:xfrm>
            <a:off x="4178918" y="3361556"/>
            <a:ext cx="1617218" cy="954952"/>
          </a:xfrm>
          <a:prstGeom prst="wedgeRoundRectCallout">
            <a:avLst>
              <a:gd name="adj1" fmla="val 57821"/>
              <a:gd name="adj2" fmla="val 25028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Здравствуйте! Меня зовут Лена. Я хочу порисовать.</a:t>
            </a: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3065749" y="4494794"/>
            <a:ext cx="2226338" cy="861601"/>
          </a:xfrm>
          <a:prstGeom prst="wedgeRoundRectCallout">
            <a:avLst>
              <a:gd name="adj1" fmla="val -60956"/>
              <a:gd name="adj2" fmla="val -3315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Отлично! А мы пока поговорим с твоей мамой!</a:t>
            </a: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2690883" y="1625092"/>
            <a:ext cx="1514264" cy="458420"/>
          </a:xfrm>
          <a:prstGeom prst="wedgeRoundRectCallout">
            <a:avLst>
              <a:gd name="adj1" fmla="val -67274"/>
              <a:gd name="adj2" fmla="val 5580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Добрый день! 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45" t="75666" r="43944" b="21001"/>
          <a:stretch/>
        </p:blipFill>
        <p:spPr bwMode="auto">
          <a:xfrm>
            <a:off x="1023992" y="3828048"/>
            <a:ext cx="521502" cy="243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18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652120" y="985292"/>
            <a:ext cx="3628821" cy="273630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32410" y="30024"/>
            <a:ext cx="880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«Веселый ящик»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18528" y="553244"/>
            <a:ext cx="6224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родителей, которые посетили Кадровый центр с ребенком</a:t>
            </a:r>
          </a:p>
        </p:txBody>
      </p:sp>
      <p:pic>
        <p:nvPicPr>
          <p:cNvPr id="2056" name="Picture 8" descr="https://i.ytimg.com/vi/JPi4EKGlBvA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056" l="46250" r="98750">
                        <a14:foregroundMark x1="63984" y1="34167" x2="67266" y2="47222"/>
                        <a14:foregroundMark x1="75156" y1="39028" x2="79219" y2="4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680"/>
          <a:stretch/>
        </p:blipFill>
        <p:spPr bwMode="auto">
          <a:xfrm>
            <a:off x="7307748" y="3865612"/>
            <a:ext cx="1973193" cy="197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blob:https://web.whatsapp.com/9b87d4cf-4b9a-42a6-9703-5560d0737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92" b="97086" l="438" r="95688">
                        <a14:foregroundMark x1="40000" y1="12323" x2="71125" y2="52540"/>
                        <a14:foregroundMark x1="73625" y1="14654" x2="32750" y2="51873"/>
                        <a14:foregroundMark x1="41000" y1="12490" x2="71500" y2="13489"/>
                        <a14:foregroundMark x1="33875" y1="18152" x2="30000" y2="28643"/>
                        <a14:foregroundMark x1="39000" y1="13322" x2="37375" y2="17818"/>
                        <a14:foregroundMark x1="73750" y1="90175" x2="70250" y2="85346"/>
                        <a14:foregroundMark x1="69500" y1="79850" x2="69625" y2="89509"/>
                        <a14:foregroundMark x1="69625" y1="90008" x2="75000" y2="91007"/>
                        <a14:foregroundMark x1="59625" y1="76520" x2="59000" y2="73022"/>
                        <a14:foregroundMark x1="55125" y1="73855" x2="58625" y2="72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97"/>
          <a:stretch/>
        </p:blipFill>
        <p:spPr>
          <a:xfrm>
            <a:off x="0" y="553244"/>
            <a:ext cx="5900243" cy="47265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653" y="553244"/>
            <a:ext cx="4416491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2410" y="30024"/>
            <a:ext cx="8660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«Веселый ящик»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18528" y="553244"/>
            <a:ext cx="6224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родителей, которые посетили Кадровый центр с ребенком</a:t>
            </a:r>
          </a:p>
        </p:txBody>
      </p:sp>
      <p:sp>
        <p:nvSpPr>
          <p:cNvPr id="2" name="AutoShape 2" descr="blob:https://web.whatsapp.com/9b87d4cf-4b9a-42a6-9703-5560d0737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D:\Downloads\WhatsApp Image 2021-10-14 at 17.15.2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29308"/>
            <a:ext cx="275748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wnloads\WhatsApp Image 2021-10-14 at 17.17.4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414" y="1129308"/>
            <a:ext cx="275748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Downloads\WhatsApp Image 2021-10-14 at 17.15.2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21" y="1129308"/>
            <a:ext cx="2779696" cy="370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039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30024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«Парковка» для коляски и т.п.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18528" y="553244"/>
            <a:ext cx="6282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родителей, которые посетили Кадровый центр с ребенком </a:t>
            </a:r>
          </a:p>
          <a:p>
            <a:pPr algn="r"/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(коляской, самокатом, санками)</a:t>
            </a:r>
          </a:p>
        </p:txBody>
      </p:sp>
      <p:sp>
        <p:nvSpPr>
          <p:cNvPr id="2" name="AutoShape 2" descr="blob:https://web.whatsapp.com/9b87d4cf-4b9a-42a6-9703-5560d0737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4" t="17165" r="33879" b="7280"/>
          <a:stretch/>
        </p:blipFill>
        <p:spPr bwMode="auto">
          <a:xfrm>
            <a:off x="234002" y="1785433"/>
            <a:ext cx="2384435" cy="336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1561356"/>
            <a:ext cx="571954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23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30024"/>
            <a:ext cx="87849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Гостевой компьютер в ЦЗН</a:t>
            </a:r>
          </a:p>
          <a:p>
            <a:endParaRPr lang="ru-RU" sz="2800" b="1" dirty="0">
              <a:solidFill>
                <a:schemeClr val="accent6">
                  <a:lumMod val="7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8528" y="553244"/>
            <a:ext cx="72254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родителей, которые посетили Кадровый центр с ребенком или у которых дома нет технической возможности проходить дистанционное обучение, но обучаться очно они не могут</a:t>
            </a:r>
          </a:p>
        </p:txBody>
      </p:sp>
      <p:sp>
        <p:nvSpPr>
          <p:cNvPr id="2" name="AutoShape 2" descr="blob:https://web.whatsapp.com/9b87d4cf-4b9a-42a6-9703-5560d0737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6" r="20463"/>
          <a:stretch/>
        </p:blipFill>
        <p:spPr>
          <a:xfrm>
            <a:off x="4067944" y="2018394"/>
            <a:ext cx="4354506" cy="355471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17278" r="33620" b="6973"/>
          <a:stretch/>
        </p:blipFill>
        <p:spPr bwMode="auto">
          <a:xfrm>
            <a:off x="1115616" y="1963906"/>
            <a:ext cx="2592288" cy="360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291908"/>
            <a:ext cx="8709012" cy="60317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dirty="0"/>
              <a:t>Навигация в холле ЦЗН и указание на рабочем месте с гостевым компьютером</a:t>
            </a:r>
          </a:p>
          <a:p>
            <a:pPr marL="342900" indent="-342900">
              <a:buAutoNum type="arabicPeriod"/>
            </a:pPr>
            <a:r>
              <a:rPr lang="ru-RU" sz="1400" dirty="0"/>
              <a:t>Инструктаж сотрудников ЦЗН (скрипт) и закрепление сотрудника за консультированием клиента. </a:t>
            </a:r>
          </a:p>
        </p:txBody>
      </p:sp>
    </p:spTree>
    <p:extLst>
      <p:ext uri="{BB962C8B-B14F-4D97-AF65-F5344CB8AC3E}">
        <p14:creationId xmlns:p14="http://schemas.microsoft.com/office/powerpoint/2010/main" val="1636169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1" y="30024"/>
            <a:ext cx="889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Детский уголок в учебном заведении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18528" y="553244"/>
            <a:ext cx="65966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родителей, которые посетили Учебное заведение с ребенком </a:t>
            </a:r>
          </a:p>
        </p:txBody>
      </p:sp>
      <p:sp>
        <p:nvSpPr>
          <p:cNvPr id="2" name="AutoShape 2" descr="blob:https://web.whatsapp.com/9b87d4cf-4b9a-42a6-9703-5560d0737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D:\Downloads\WhatsApp Image 2021-10-15 at 11.26.0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258" y="1199860"/>
            <a:ext cx="5612369" cy="42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Downloads\WhatsApp Image 2021-10-15 at 11.26.1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99860"/>
            <a:ext cx="313430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504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30024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Тренинг по коммуникационным навыкам для сотрудников ЦЗН</a:t>
            </a:r>
          </a:p>
        </p:txBody>
      </p:sp>
      <p:sp>
        <p:nvSpPr>
          <p:cNvPr id="2" name="AutoShape 2" descr="blob:https://web.whatsapp.com/9b87d4cf-4b9a-42a6-9703-5560d07371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E:\начало обучения 3 дня\DSC_044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" t="16527" r="25869" b="17503"/>
          <a:stretch/>
        </p:blipFill>
        <p:spPr bwMode="auto">
          <a:xfrm>
            <a:off x="4355976" y="2713484"/>
            <a:ext cx="4536504" cy="275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4" t="25008" r="12239" b="15688"/>
          <a:stretch/>
        </p:blipFill>
        <p:spPr bwMode="auto">
          <a:xfrm>
            <a:off x="3097216" y="1069295"/>
            <a:ext cx="2705212" cy="1513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4" t="24743" r="12388" b="15423"/>
          <a:stretch/>
        </p:blipFill>
        <p:spPr bwMode="auto">
          <a:xfrm>
            <a:off x="6222644" y="1096407"/>
            <a:ext cx="2667620" cy="1513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1" t="25141" r="17388" b="15556"/>
          <a:stretch/>
        </p:blipFill>
        <p:spPr bwMode="auto">
          <a:xfrm>
            <a:off x="279519" y="1073662"/>
            <a:ext cx="2456025" cy="1548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2714286"/>
            <a:ext cx="3938016" cy="278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60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544E56-0647-2C46-8003-038891AFCE67}"/>
              </a:ext>
            </a:extLst>
          </p:cNvPr>
          <p:cNvSpPr/>
          <p:nvPr/>
        </p:nvSpPr>
        <p:spPr>
          <a:xfrm>
            <a:off x="1" y="1"/>
            <a:ext cx="601980" cy="5147733"/>
          </a:xfrm>
          <a:prstGeom prst="rect">
            <a:avLst/>
          </a:prstGeom>
          <a:solidFill>
            <a:srgbClr val="224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ru-RU" dirty="0">
              <a:latin typeface="Rostelecom Basis" panose="020B05030306040401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059E5E-5917-C447-B61D-513F13CCE4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7000"/>
          </a:blip>
          <a:srcRect t="13190" r="92532" b="47363"/>
          <a:stretch/>
        </p:blipFill>
        <p:spPr>
          <a:xfrm>
            <a:off x="1" y="0"/>
            <a:ext cx="599825" cy="259694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43DDD96-F649-0D4C-9A77-E9F8212F0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93" r="61145" b="24077"/>
          <a:stretch/>
        </p:blipFill>
        <p:spPr bwMode="auto">
          <a:xfrm>
            <a:off x="87166" y="5190542"/>
            <a:ext cx="425492" cy="48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748462-C5B1-EA4B-9A0A-5C154CCA8708}"/>
              </a:ext>
            </a:extLst>
          </p:cNvPr>
          <p:cNvSpPr txBox="1"/>
          <p:nvPr/>
        </p:nvSpPr>
        <p:spPr>
          <a:xfrm>
            <a:off x="763889" y="413880"/>
            <a:ext cx="1689334" cy="441352"/>
          </a:xfrm>
          <a:prstGeom prst="rect">
            <a:avLst/>
          </a:prstGeom>
          <a:noFill/>
        </p:spPr>
        <p:txBody>
          <a:bodyPr wrap="none" lIns="71323" tIns="35662" rIns="71323" bIns="35662" rtlCol="0">
            <a:spAutoFit/>
          </a:bodyPr>
          <a:lstStyle/>
          <a:p>
            <a:r>
              <a:rPr lang="ru-RU" sz="2400" dirty="0">
                <a:solidFill>
                  <a:srgbClr val="69B3E7"/>
                </a:solidFill>
                <a:latin typeface="Montserrat Medium" panose="00000600000000000000" pitchFamily="2" charset="-52"/>
                <a:ea typeface="Roboto Medium" pitchFamily="2" charset="0"/>
                <a:cs typeface="+mj-cs"/>
              </a:rPr>
              <a:t>Контакты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D9D4A1D-0F0C-B94C-A79E-779798770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726" y="1530942"/>
            <a:ext cx="1292993" cy="1436659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57DBF90B-4FF6-FC46-BE85-3E0C60DC3C9F}"/>
              </a:ext>
            </a:extLst>
          </p:cNvPr>
          <p:cNvSpPr/>
          <p:nvPr/>
        </p:nvSpPr>
        <p:spPr>
          <a:xfrm>
            <a:off x="1251780" y="1316847"/>
            <a:ext cx="2402886" cy="441352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/>
            <a:r>
              <a:rPr lang="ru-RU" sz="1200" dirty="0">
                <a:latin typeface="Rostelecom Basis" panose="020B0503030604040103" pitchFamily="34" charset="0"/>
              </a:rPr>
              <a:t>Официальный сайт</a:t>
            </a:r>
          </a:p>
          <a:p>
            <a:endParaRPr lang="ru-RU" sz="1200" dirty="0">
              <a:latin typeface="Rostelecom Basis" panose="020B0503030604040103" pitchFamily="34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1CD4F3C-5EDC-A64D-9884-BF5C7FB201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4333" y1="21833" x2="64333" y2="21833"/>
                        <a14:foregroundMark x1="69417" y1="31833" x2="69417" y2="31833"/>
                        <a14:foregroundMark x1="67500" y1="34333" x2="67500" y2="34333"/>
                        <a14:foregroundMark x1="73083" y1="18917" x2="77667" y2="20583"/>
                        <a14:foregroundMark x1="78583" y1="36417" x2="63167" y2="25667"/>
                        <a14:foregroundMark x1="75583" y1="17333" x2="60833" y2="39333"/>
                        <a14:foregroundMark x1="75250" y1="76833" x2="65417" y2="52750"/>
                        <a14:foregroundMark x1="62333" y1="70000" x2="78583" y2="61083"/>
                        <a14:foregroundMark x1="40167" y1="71083" x2="19000" y2="58750"/>
                        <a14:foregroundMark x1="39167" y1="56917" x2="25250" y2="75583"/>
                        <a14:foregroundMark x1="39833" y1="70250" x2="40583" y2="57750"/>
                        <a14:foregroundMark x1="40417" y1="55250" x2="26083" y2="51833"/>
                        <a14:foregroundMark x1="25583" y1="52917" x2="17917" y2="66250"/>
                        <a14:foregroundMark x1="17917" y1="66250" x2="31083" y2="80000"/>
                        <a14:foregroundMark x1="31833" y1="59833" x2="31833" y2="59833"/>
                        <a14:foregroundMark x1="64833" y1="42333" x2="81000" y2="36417"/>
                        <a14:foregroundMark x1="81917" y1="32667" x2="63583" y2="18083"/>
                        <a14:foregroundMark x1="75583" y1="57917" x2="79000" y2="69583"/>
                        <a14:foregroundMark x1="67500" y1="78083" x2="57917" y2="6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6982" r="12622" b="13880"/>
          <a:stretch/>
        </p:blipFill>
        <p:spPr>
          <a:xfrm>
            <a:off x="5753125" y="2252713"/>
            <a:ext cx="490360" cy="57051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084A7BB-A432-9F47-BD73-5C4A3DE7CF2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4333" y1="21833" x2="64333" y2="21833"/>
                        <a14:foregroundMark x1="69417" y1="31833" x2="69417" y2="31833"/>
                        <a14:foregroundMark x1="67500" y1="34333" x2="67500" y2="34333"/>
                        <a14:foregroundMark x1="73083" y1="18917" x2="77667" y2="20583"/>
                        <a14:foregroundMark x1="78583" y1="36417" x2="63167" y2="25667"/>
                        <a14:foregroundMark x1="75583" y1="17333" x2="60833" y2="39333"/>
                        <a14:foregroundMark x1="75250" y1="76833" x2="65417" y2="52750"/>
                        <a14:foregroundMark x1="62333" y1="70000" x2="78583" y2="61083"/>
                        <a14:foregroundMark x1="40167" y1="71083" x2="19000" y2="58750"/>
                        <a14:foregroundMark x1="39167" y1="56917" x2="25250" y2="75583"/>
                        <a14:foregroundMark x1="39833" y1="70250" x2="40583" y2="57750"/>
                        <a14:foregroundMark x1="40417" y1="55250" x2="26083" y2="51833"/>
                        <a14:foregroundMark x1="25583" y1="52917" x2="17917" y2="66250"/>
                        <a14:foregroundMark x1="17917" y1="66250" x2="31083" y2="80000"/>
                        <a14:foregroundMark x1="31833" y1="59833" x2="31833" y2="59833"/>
                        <a14:foregroundMark x1="64833" y1="42333" x2="81000" y2="36417"/>
                        <a14:foregroundMark x1="81917" y1="32667" x2="63583" y2="18083"/>
                        <a14:foregroundMark x1="75583" y1="57917" x2="79000" y2="69583"/>
                        <a14:foregroundMark x1="67500" y1="78083" x2="57917" y2="6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25" t="48618" r="50413" b="16900"/>
          <a:stretch/>
        </p:blipFill>
        <p:spPr>
          <a:xfrm>
            <a:off x="3368753" y="2328340"/>
            <a:ext cx="490360" cy="50553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7ADD6AE-285F-BF49-9B83-72332594D4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4333" y1="21833" x2="64333" y2="21833"/>
                        <a14:foregroundMark x1="69417" y1="31833" x2="69417" y2="31833"/>
                        <a14:foregroundMark x1="67500" y1="34333" x2="67500" y2="34333"/>
                        <a14:foregroundMark x1="73083" y1="18917" x2="77667" y2="20583"/>
                        <a14:foregroundMark x1="78583" y1="36417" x2="63167" y2="25667"/>
                        <a14:foregroundMark x1="75583" y1="17333" x2="60833" y2="39333"/>
                        <a14:foregroundMark x1="75250" y1="76833" x2="65417" y2="52750"/>
                        <a14:foregroundMark x1="62333" y1="70000" x2="78583" y2="61083"/>
                        <a14:foregroundMark x1="40167" y1="71083" x2="19000" y2="58750"/>
                        <a14:foregroundMark x1="39167" y1="56917" x2="25250" y2="75583"/>
                        <a14:foregroundMark x1="39833" y1="70250" x2="40583" y2="57750"/>
                        <a14:foregroundMark x1="40417" y1="55250" x2="26083" y2="51833"/>
                        <a14:foregroundMark x1="25583" y1="52917" x2="17917" y2="66250"/>
                        <a14:foregroundMark x1="17917" y1="66250" x2="31083" y2="80000"/>
                        <a14:foregroundMark x1="31833" y1="59833" x2="31833" y2="59833"/>
                        <a14:foregroundMark x1="64833" y1="42333" x2="81000" y2="36417"/>
                        <a14:foregroundMark x1="81917" y1="32667" x2="63583" y2="18083"/>
                        <a14:foregroundMark x1="75583" y1="57917" x2="79000" y2="69583"/>
                        <a14:foregroundMark x1="67500" y1="78083" x2="57917" y2="6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2265" r="10533" b="52383"/>
          <a:stretch/>
        </p:blipFill>
        <p:spPr>
          <a:xfrm>
            <a:off x="3314063" y="1647334"/>
            <a:ext cx="598624" cy="595778"/>
          </a:xfrm>
          <a:prstGeom prst="rect">
            <a:avLst/>
          </a:prstGeom>
        </p:spPr>
      </p:pic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B162551-3756-634E-B59C-9DAD91C3F3C4}"/>
              </a:ext>
            </a:extLst>
          </p:cNvPr>
          <p:cNvSpPr/>
          <p:nvPr/>
        </p:nvSpPr>
        <p:spPr>
          <a:xfrm>
            <a:off x="3915011" y="1804159"/>
            <a:ext cx="2402886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>
                <a:latin typeface="Rostelecom Basis" panose="020B0503030604040103" pitchFamily="34" charset="0"/>
                <a:hlinkClick r:id="rId12"/>
              </a:rPr>
              <a:t>https://vk.com/ugstzn</a:t>
            </a:r>
            <a:r>
              <a:rPr lang="ru-RU" sz="1200" dirty="0">
                <a:latin typeface="Rostelecom Basis" panose="020B0503030604040103" pitchFamily="34" charset="0"/>
              </a:rPr>
              <a:t> 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9A20ABA-07C8-DC44-AE4D-9E5DAFFB5F48}"/>
              </a:ext>
            </a:extLst>
          </p:cNvPr>
          <p:cNvSpPr/>
          <p:nvPr/>
        </p:nvSpPr>
        <p:spPr>
          <a:xfrm>
            <a:off x="3914726" y="2455881"/>
            <a:ext cx="2402886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>
                <a:latin typeface="Rostelecom Basis" panose="020B0503030604040103" pitchFamily="34" charset="0"/>
                <a:hlinkClick r:id="rId13"/>
              </a:rPr>
              <a:t>https://ok.ru/ugstzn</a:t>
            </a:r>
            <a:r>
              <a:rPr lang="ru-RU" sz="1200" dirty="0">
                <a:latin typeface="Rostelecom Basis" panose="020B0503030604040103" pitchFamily="34" charset="0"/>
              </a:rPr>
              <a:t> 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3EB53181-6082-2A48-8D3B-4FE2C0AA8E2E}"/>
              </a:ext>
            </a:extLst>
          </p:cNvPr>
          <p:cNvSpPr/>
          <p:nvPr/>
        </p:nvSpPr>
        <p:spPr>
          <a:xfrm>
            <a:off x="6273302" y="1701567"/>
            <a:ext cx="1976942" cy="441352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>
                <a:latin typeface="Rostelecom Basis" panose="020B0503030604040103" pitchFamily="34" charset="0"/>
                <a:hlinkClick r:id="rId14"/>
              </a:rPr>
              <a:t>https://www.instagram.com/trudizan32/</a:t>
            </a:r>
            <a:r>
              <a:rPr lang="ru-RU" sz="1200" dirty="0">
                <a:latin typeface="Rostelecom Basis" panose="020B0503030604040103" pitchFamily="34" charset="0"/>
              </a:rPr>
              <a:t> 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42CBFC62-EF56-B54F-8B8D-9F90B52824F0}"/>
              </a:ext>
            </a:extLst>
          </p:cNvPr>
          <p:cNvSpPr/>
          <p:nvPr/>
        </p:nvSpPr>
        <p:spPr>
          <a:xfrm>
            <a:off x="6252688" y="2290569"/>
            <a:ext cx="1916321" cy="441352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r>
              <a:rPr lang="en-US" sz="1200" dirty="0">
                <a:latin typeface="Rostelecom Basis" panose="020B0503030604040103" pitchFamily="34" charset="0"/>
                <a:hlinkClick r:id="rId15"/>
              </a:rPr>
              <a:t>https://www.facebook.com/groups/ugstzn</a:t>
            </a:r>
            <a:r>
              <a:rPr lang="ru-RU" sz="1200" dirty="0">
                <a:latin typeface="Rostelecom Basis" panose="020B0503030604040103" pitchFamily="34" charset="0"/>
              </a:rPr>
              <a:t> 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D26E9DF0-0353-F642-BA02-885A1659FEE5}"/>
              </a:ext>
            </a:extLst>
          </p:cNvPr>
          <p:cNvSpPr/>
          <p:nvPr/>
        </p:nvSpPr>
        <p:spPr>
          <a:xfrm>
            <a:off x="1396355" y="4212429"/>
            <a:ext cx="6858000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/>
            <a:r>
              <a:rPr lang="ru-RU" sz="1200" dirty="0">
                <a:latin typeface="Rostelecom Basis" panose="020B0503030604040103" pitchFamily="34" charset="0"/>
              </a:rPr>
              <a:t>(4832) 41-16-75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DF067AE8-E031-6C44-ACAF-69C855865903}"/>
              </a:ext>
            </a:extLst>
          </p:cNvPr>
          <p:cNvSpPr/>
          <p:nvPr/>
        </p:nvSpPr>
        <p:spPr>
          <a:xfrm>
            <a:off x="1396355" y="4575615"/>
            <a:ext cx="6858000" cy="256686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/>
            <a:r>
              <a:rPr lang="en-US" sz="1200" dirty="0">
                <a:latin typeface="Rostelecom Basis" panose="020B0503030604040103" pitchFamily="34" charset="0"/>
                <a:hlinkClick r:id="rId16"/>
              </a:rPr>
              <a:t>gszn@rabota-bryanskobl.ru</a:t>
            </a:r>
            <a:endParaRPr lang="ru-RU" sz="1200" dirty="0">
              <a:latin typeface="Rostelecom Basis" panose="020B0503030604040103" pitchFamily="34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3956B576-AA68-FB47-8D29-4C02A945B8E0}"/>
              </a:ext>
            </a:extLst>
          </p:cNvPr>
          <p:cNvSpPr/>
          <p:nvPr/>
        </p:nvSpPr>
        <p:spPr>
          <a:xfrm>
            <a:off x="1396355" y="3622524"/>
            <a:ext cx="6858000" cy="441352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/>
            <a:r>
              <a:rPr lang="ru-RU" sz="1200" dirty="0">
                <a:latin typeface="Rostelecom Basis" panose="020B0503030604040103" pitchFamily="34" charset="0"/>
              </a:rPr>
              <a:t>Управление государственной службы по труду и </a:t>
            </a:r>
          </a:p>
          <a:p>
            <a:pPr algn="ctr"/>
            <a:r>
              <a:rPr lang="ru-RU" sz="1200" dirty="0">
                <a:latin typeface="Rostelecom Basis" panose="020B0503030604040103" pitchFamily="34" charset="0"/>
              </a:rPr>
              <a:t>занятости населения Брянской области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BCCC09F4-3369-7947-B5C4-5A88D439BD5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13889" r="51250" b="51704"/>
          <a:stretch/>
        </p:blipFill>
        <p:spPr>
          <a:xfrm>
            <a:off x="5753125" y="1701567"/>
            <a:ext cx="469747" cy="49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59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941</Words>
  <Application>Microsoft Office PowerPoint</Application>
  <PresentationFormat>Экран (16:10)</PresentationFormat>
  <Paragraphs>164</Paragraphs>
  <Slides>19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Arial Unicode MS</vt:lpstr>
      <vt:lpstr>Calibri</vt:lpstr>
      <vt:lpstr>Montserrat</vt:lpstr>
      <vt:lpstr>Montserrat Medium</vt:lpstr>
      <vt:lpstr>Roboto</vt:lpstr>
      <vt:lpstr>Roboto Light</vt:lpstr>
      <vt:lpstr>Rostelecom Basis</vt:lpstr>
      <vt:lpstr>Verdana</vt:lpstr>
      <vt:lpstr>Тема Office</vt:lpstr>
      <vt:lpstr>Презентация PowerPoint</vt:lpstr>
      <vt:lpstr>Организационные мероприятия</vt:lpstr>
      <vt:lpstr>Выбор целевой аудитории исходя из «Портрета клиентов» Брянской области: Молодые (новые) родители</vt:lpstr>
      <vt:lpstr>Презентация PowerPoint</vt:lpstr>
      <vt:lpstr>Опрос респондентов</vt:lpstr>
      <vt:lpstr>Презентация PowerPoint</vt:lpstr>
      <vt:lpstr>Портрет клиента</vt:lpstr>
      <vt:lpstr>Путь клиента</vt:lpstr>
      <vt:lpstr>Измерение качества клиентского опыта соискателей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Черкасова Виктория Олеговна</dc:creator>
  <cp:lastModifiedBy>Андрей Михайлович Жданов</cp:lastModifiedBy>
  <cp:revision>88</cp:revision>
  <dcterms:created xsi:type="dcterms:W3CDTF">2021-09-03T09:06:16Z</dcterms:created>
  <dcterms:modified xsi:type="dcterms:W3CDTF">2021-11-23T07:35:36Z</dcterms:modified>
</cp:coreProperties>
</file>