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655" r:id="rId1"/>
  </p:sldMasterIdLst>
  <p:notesMasterIdLst>
    <p:notesMasterId r:id="rId16"/>
  </p:notesMasterIdLst>
  <p:handoutMasterIdLst>
    <p:handoutMasterId r:id="rId17"/>
  </p:handoutMasterIdLst>
  <p:sldIdLst>
    <p:sldId id="741" r:id="rId2"/>
    <p:sldId id="743" r:id="rId3"/>
    <p:sldId id="753" r:id="rId4"/>
    <p:sldId id="748" r:id="rId5"/>
    <p:sldId id="754" r:id="rId6"/>
    <p:sldId id="758" r:id="rId7"/>
    <p:sldId id="759" r:id="rId8"/>
    <p:sldId id="760" r:id="rId9"/>
    <p:sldId id="761" r:id="rId10"/>
    <p:sldId id="750" r:id="rId11"/>
    <p:sldId id="762" r:id="rId12"/>
    <p:sldId id="755" r:id="rId13"/>
    <p:sldId id="756" r:id="rId14"/>
    <p:sldId id="757" r:id="rId15"/>
  </p:sldIdLst>
  <p:sldSz cx="9144000" cy="5143500" type="screen16x9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CE6F0"/>
    <a:srgbClr val="5082BE"/>
    <a:srgbClr val="4070AA"/>
    <a:srgbClr val="4F81BD"/>
    <a:srgbClr val="C4D9F2"/>
    <a:srgbClr val="006600"/>
    <a:srgbClr val="4A7EBB"/>
    <a:srgbClr val="666699"/>
    <a:srgbClr val="6FD1FD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04" autoAdjust="0"/>
  </p:normalViewPr>
  <p:slideViewPr>
    <p:cSldViewPr>
      <p:cViewPr varScale="1">
        <p:scale>
          <a:sx n="92" d="100"/>
          <a:sy n="92" d="100"/>
        </p:scale>
        <p:origin x="306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Целевое обучение </a:t>
            </a:r>
          </a:p>
        </c:rich>
      </c:tx>
      <c:layout>
        <c:manualLayout>
          <c:xMode val="edge"/>
          <c:yMode val="edge"/>
          <c:x val="0.10616295159123734"/>
          <c:y val="1.84580495108384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076738948197677"/>
          <c:y val="0.18999612177149672"/>
          <c:w val="0.34171102200765574"/>
          <c:h val="0.66018961854329838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Целевое обучение 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Педагогика-126</c:v>
                </c:pt>
                <c:pt idx="1">
                  <c:v>Медицина-76</c:v>
                </c:pt>
                <c:pt idx="2">
                  <c:v>Строительство-48</c:v>
                </c:pt>
                <c:pt idx="3">
                  <c:v>Сельское хозяйство-63</c:v>
                </c:pt>
                <c:pt idx="4">
                  <c:v>Информационные технологии-41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126</c:v>
                </c:pt>
                <c:pt idx="1">
                  <c:v>76</c:v>
                </c:pt>
                <c:pt idx="2">
                  <c:v>48</c:v>
                </c:pt>
                <c:pt idx="3">
                  <c:v>63</c:v>
                </c:pt>
                <c:pt idx="4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32-4D32-8488-201F441CF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1986698447647228"/>
          <c:y val="1.8509437648690372E-2"/>
          <c:w val="0.33237746311015948"/>
          <c:h val="0.9814905623513096"/>
        </c:manualLayout>
      </c:layout>
      <c:overlay val="0"/>
      <c:txPr>
        <a:bodyPr/>
        <a:lstStyle/>
        <a:p>
          <a:pPr>
            <a:defRPr sz="105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775750-0989-4264-A41D-E8810EDB0A73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D175694-3E3A-4456-88C8-1B3378B32701}">
      <dgm:prSet phldrT="[Текст]"/>
      <dgm:spPr/>
      <dgm:t>
        <a:bodyPr/>
        <a:lstStyle/>
        <a:p>
          <a:r>
            <a:rPr lang="ru-RU" dirty="0"/>
            <a:t>Служба занятости населения области</a:t>
          </a:r>
        </a:p>
      </dgm:t>
    </dgm:pt>
    <dgm:pt modelId="{8D4705EC-8EBB-48A2-B7E2-5B44652CFE5C}" type="parTrans" cxnId="{B4693898-9D4E-42D3-B834-F47D01828612}">
      <dgm:prSet/>
      <dgm:spPr/>
      <dgm:t>
        <a:bodyPr/>
        <a:lstStyle/>
        <a:p>
          <a:endParaRPr lang="ru-RU"/>
        </a:p>
      </dgm:t>
    </dgm:pt>
    <dgm:pt modelId="{1CEA3F68-F880-4467-925A-7AF66B2F75F7}" type="sibTrans" cxnId="{B4693898-9D4E-42D3-B834-F47D01828612}">
      <dgm:prSet/>
      <dgm:spPr/>
      <dgm:t>
        <a:bodyPr/>
        <a:lstStyle/>
        <a:p>
          <a:endParaRPr lang="ru-RU"/>
        </a:p>
      </dgm:t>
    </dgm:pt>
    <dgm:pt modelId="{071BFAD5-177B-4D34-9F72-44A5521E780C}">
      <dgm:prSet phldrT="[Текст]" custT="1"/>
      <dgm:spPr/>
      <dgm:t>
        <a:bodyPr lIns="0" tIns="0" rIns="0" bIns="0" anchor="b" anchorCtr="0"/>
        <a:lstStyle/>
        <a:p>
          <a:r>
            <a:rPr lang="ru-RU" sz="900" dirty="0"/>
            <a:t>Несовершенно-летние граждане</a:t>
          </a:r>
        </a:p>
      </dgm:t>
    </dgm:pt>
    <dgm:pt modelId="{0D686EB7-ACEC-4E0E-A4FC-D15E398A0087}" type="parTrans" cxnId="{BD6051A4-7607-4D47-B10F-94110F8E0CA1}">
      <dgm:prSet/>
      <dgm:spPr/>
      <dgm:t>
        <a:bodyPr/>
        <a:lstStyle/>
        <a:p>
          <a:endParaRPr lang="ru-RU"/>
        </a:p>
      </dgm:t>
    </dgm:pt>
    <dgm:pt modelId="{CD75708A-3EAD-43A4-B4E5-1AECCFA0D23F}" type="sibTrans" cxnId="{BD6051A4-7607-4D47-B10F-94110F8E0CA1}">
      <dgm:prSet/>
      <dgm:spPr/>
      <dgm:t>
        <a:bodyPr/>
        <a:lstStyle/>
        <a:p>
          <a:endParaRPr lang="ru-RU"/>
        </a:p>
      </dgm:t>
    </dgm:pt>
    <dgm:pt modelId="{043A5FA5-272C-489E-9760-34938616EE0C}">
      <dgm:prSet phldrT="[Текст]" custT="1"/>
      <dgm:spPr/>
      <dgm:t>
        <a:bodyPr lIns="0" tIns="0" rIns="0" bIns="0" anchor="b" anchorCtr="0"/>
        <a:lstStyle/>
        <a:p>
          <a:r>
            <a:rPr lang="ru-RU" sz="900" dirty="0"/>
            <a:t>Выпускники </a:t>
          </a:r>
          <a:br>
            <a:rPr lang="ru-RU" sz="900" dirty="0"/>
          </a:br>
          <a:r>
            <a:rPr lang="ru-RU" sz="900" dirty="0"/>
            <a:t>СПО и ВПО</a:t>
          </a:r>
        </a:p>
      </dgm:t>
    </dgm:pt>
    <dgm:pt modelId="{8C0D8727-AB2B-42B6-8B17-9E0D593B9F8E}" type="parTrans" cxnId="{B4A61F10-62F2-40DD-898A-A6DB9F7B7E24}">
      <dgm:prSet/>
      <dgm:spPr/>
      <dgm:t>
        <a:bodyPr/>
        <a:lstStyle/>
        <a:p>
          <a:endParaRPr lang="ru-RU"/>
        </a:p>
      </dgm:t>
    </dgm:pt>
    <dgm:pt modelId="{1F878B2E-3527-4F2A-908D-1ABBD2744570}" type="sibTrans" cxnId="{B4A61F10-62F2-40DD-898A-A6DB9F7B7E24}">
      <dgm:prSet/>
      <dgm:spPr/>
      <dgm:t>
        <a:bodyPr/>
        <a:lstStyle/>
        <a:p>
          <a:endParaRPr lang="ru-RU"/>
        </a:p>
      </dgm:t>
    </dgm:pt>
    <dgm:pt modelId="{FCD26CD2-C83E-4046-86B6-5AABAC3096E4}">
      <dgm:prSet phldrT="[Текст]" custT="1"/>
      <dgm:spPr/>
      <dgm:t>
        <a:bodyPr lIns="0" tIns="0" rIns="0" bIns="0" anchor="b" anchorCtr="0"/>
        <a:lstStyle/>
        <a:p>
          <a:r>
            <a:rPr lang="ru-RU" sz="700" dirty="0"/>
            <a:t>Женщины, воспитывающие детей дошкольного возраста</a:t>
          </a:r>
        </a:p>
      </dgm:t>
    </dgm:pt>
    <dgm:pt modelId="{16C5ED6F-33AA-4857-9FD3-526035B3D9AC}" type="parTrans" cxnId="{2E2696C3-3462-4BE8-9F98-3001124A4BA5}">
      <dgm:prSet/>
      <dgm:spPr/>
      <dgm:t>
        <a:bodyPr/>
        <a:lstStyle/>
        <a:p>
          <a:endParaRPr lang="ru-RU"/>
        </a:p>
      </dgm:t>
    </dgm:pt>
    <dgm:pt modelId="{AED07294-2E73-4D7A-9E55-D545D92193BE}" type="sibTrans" cxnId="{2E2696C3-3462-4BE8-9F98-3001124A4BA5}">
      <dgm:prSet/>
      <dgm:spPr/>
      <dgm:t>
        <a:bodyPr/>
        <a:lstStyle/>
        <a:p>
          <a:endParaRPr lang="ru-RU"/>
        </a:p>
      </dgm:t>
    </dgm:pt>
    <dgm:pt modelId="{4A7ABA17-D691-4418-8B5F-A696F83606C5}">
      <dgm:prSet phldrT="[Текст]" custT="1"/>
      <dgm:spPr/>
      <dgm:t>
        <a:bodyPr lIns="0" tIns="0" rIns="0" bIns="0" anchor="b" anchorCtr="0"/>
        <a:lstStyle/>
        <a:p>
          <a:r>
            <a:rPr lang="ru-RU" sz="700" dirty="0"/>
            <a:t>Граждане, имеющие категорию инвалидности</a:t>
          </a:r>
        </a:p>
      </dgm:t>
    </dgm:pt>
    <dgm:pt modelId="{C90688FF-73D6-48EC-B47E-A96599E78CD4}" type="parTrans" cxnId="{E3A32B19-7D85-4E4C-90B6-9CF1DD8BA1A5}">
      <dgm:prSet/>
      <dgm:spPr/>
      <dgm:t>
        <a:bodyPr/>
        <a:lstStyle/>
        <a:p>
          <a:endParaRPr lang="ru-RU"/>
        </a:p>
      </dgm:t>
    </dgm:pt>
    <dgm:pt modelId="{8ED4B1C2-9717-4458-A733-45CBD4ECEC29}" type="sibTrans" cxnId="{E3A32B19-7D85-4E4C-90B6-9CF1DD8BA1A5}">
      <dgm:prSet/>
      <dgm:spPr/>
      <dgm:t>
        <a:bodyPr/>
        <a:lstStyle/>
        <a:p>
          <a:endParaRPr lang="ru-RU"/>
        </a:p>
      </dgm:t>
    </dgm:pt>
    <dgm:pt modelId="{C2E415E1-37CC-4FFA-B7E6-F8B4541417C3}">
      <dgm:prSet phldrT="[Текст]" custT="1"/>
      <dgm:spPr/>
      <dgm:t>
        <a:bodyPr lIns="0" tIns="0" rIns="0" bIns="0" anchor="b" anchorCtr="0"/>
        <a:lstStyle/>
        <a:p>
          <a:r>
            <a:rPr lang="ru-RU" sz="700" dirty="0"/>
            <a:t>Женщины, находящиеся в отпуске по уходу за ребенком</a:t>
          </a:r>
        </a:p>
      </dgm:t>
    </dgm:pt>
    <dgm:pt modelId="{17C77233-EA22-4196-8B50-11BC29F857CB}" type="parTrans" cxnId="{73533B7E-A6A3-4345-B404-A2FF1E9F64A2}">
      <dgm:prSet/>
      <dgm:spPr/>
      <dgm:t>
        <a:bodyPr/>
        <a:lstStyle/>
        <a:p>
          <a:endParaRPr lang="ru-RU"/>
        </a:p>
      </dgm:t>
    </dgm:pt>
    <dgm:pt modelId="{DFCDCBFC-2426-42D1-A8C9-7026A11C845A}" type="sibTrans" cxnId="{73533B7E-A6A3-4345-B404-A2FF1E9F64A2}">
      <dgm:prSet/>
      <dgm:spPr/>
      <dgm:t>
        <a:bodyPr/>
        <a:lstStyle/>
        <a:p>
          <a:endParaRPr lang="ru-RU"/>
        </a:p>
      </dgm:t>
    </dgm:pt>
    <dgm:pt modelId="{F199E2B4-0115-4A60-92DF-6577B7E9961E}" type="pres">
      <dgm:prSet presAssocID="{F1775750-0989-4264-A41D-E8810EDB0A7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2314A00-D578-411C-B7AD-8A6B650A9FEB}" type="pres">
      <dgm:prSet presAssocID="{6D175694-3E3A-4456-88C8-1B3378B32701}" presName="centerShape" presStyleLbl="node0" presStyleIdx="0" presStyleCnt="1"/>
      <dgm:spPr/>
    </dgm:pt>
    <dgm:pt modelId="{D3CB9E3F-FE17-405E-831A-A26F76CDBD17}" type="pres">
      <dgm:prSet presAssocID="{0D686EB7-ACEC-4E0E-A4FC-D15E398A0087}" presName="parTrans" presStyleLbl="sibTrans2D1" presStyleIdx="0" presStyleCnt="5"/>
      <dgm:spPr/>
    </dgm:pt>
    <dgm:pt modelId="{D42CAA3E-EC86-4F5A-BF70-209A5FC56A62}" type="pres">
      <dgm:prSet presAssocID="{0D686EB7-ACEC-4E0E-A4FC-D15E398A0087}" presName="connectorText" presStyleLbl="sibTrans2D1" presStyleIdx="0" presStyleCnt="5"/>
      <dgm:spPr/>
    </dgm:pt>
    <dgm:pt modelId="{E512B6F3-EB9A-4506-A406-752AD1F7561E}" type="pres">
      <dgm:prSet presAssocID="{071BFAD5-177B-4D34-9F72-44A5521E780C}" presName="node" presStyleLbl="node1" presStyleIdx="0" presStyleCnt="5">
        <dgm:presLayoutVars>
          <dgm:bulletEnabled val="1"/>
        </dgm:presLayoutVars>
      </dgm:prSet>
      <dgm:spPr/>
    </dgm:pt>
    <dgm:pt modelId="{86AD5F3B-18B0-4123-9606-18BC605C5196}" type="pres">
      <dgm:prSet presAssocID="{8C0D8727-AB2B-42B6-8B17-9E0D593B9F8E}" presName="parTrans" presStyleLbl="sibTrans2D1" presStyleIdx="1" presStyleCnt="5"/>
      <dgm:spPr/>
    </dgm:pt>
    <dgm:pt modelId="{947C690C-94FE-415A-9DE9-1D4DF9049252}" type="pres">
      <dgm:prSet presAssocID="{8C0D8727-AB2B-42B6-8B17-9E0D593B9F8E}" presName="connectorText" presStyleLbl="sibTrans2D1" presStyleIdx="1" presStyleCnt="5"/>
      <dgm:spPr/>
    </dgm:pt>
    <dgm:pt modelId="{4EC87D8A-218D-4776-9EFB-C71C3E2374EB}" type="pres">
      <dgm:prSet presAssocID="{043A5FA5-272C-489E-9760-34938616EE0C}" presName="node" presStyleLbl="node1" presStyleIdx="1" presStyleCnt="5">
        <dgm:presLayoutVars>
          <dgm:bulletEnabled val="1"/>
        </dgm:presLayoutVars>
      </dgm:prSet>
      <dgm:spPr/>
    </dgm:pt>
    <dgm:pt modelId="{47CC2FF5-128E-4C58-B1B8-B7513DD7B9B3}" type="pres">
      <dgm:prSet presAssocID="{17C77233-EA22-4196-8B50-11BC29F857CB}" presName="parTrans" presStyleLbl="sibTrans2D1" presStyleIdx="2" presStyleCnt="5"/>
      <dgm:spPr/>
    </dgm:pt>
    <dgm:pt modelId="{C1577B36-90B0-48B7-809A-E999E35A441F}" type="pres">
      <dgm:prSet presAssocID="{17C77233-EA22-4196-8B50-11BC29F857CB}" presName="connectorText" presStyleLbl="sibTrans2D1" presStyleIdx="2" presStyleCnt="5"/>
      <dgm:spPr/>
    </dgm:pt>
    <dgm:pt modelId="{EB2F0D60-A41C-4630-AD0C-F569BA0008FE}" type="pres">
      <dgm:prSet presAssocID="{C2E415E1-37CC-4FFA-B7E6-F8B4541417C3}" presName="node" presStyleLbl="node1" presStyleIdx="2" presStyleCnt="5">
        <dgm:presLayoutVars>
          <dgm:bulletEnabled val="1"/>
        </dgm:presLayoutVars>
      </dgm:prSet>
      <dgm:spPr/>
    </dgm:pt>
    <dgm:pt modelId="{7AB5E3F6-9399-4F35-AC14-6D6064C310C8}" type="pres">
      <dgm:prSet presAssocID="{16C5ED6F-33AA-4857-9FD3-526035B3D9AC}" presName="parTrans" presStyleLbl="sibTrans2D1" presStyleIdx="3" presStyleCnt="5"/>
      <dgm:spPr/>
    </dgm:pt>
    <dgm:pt modelId="{18527E7E-6E53-45D8-9F6D-1C1E03802E70}" type="pres">
      <dgm:prSet presAssocID="{16C5ED6F-33AA-4857-9FD3-526035B3D9AC}" presName="connectorText" presStyleLbl="sibTrans2D1" presStyleIdx="3" presStyleCnt="5"/>
      <dgm:spPr/>
    </dgm:pt>
    <dgm:pt modelId="{0F9E4DD7-9FBA-413C-87CC-7048C8B064A7}" type="pres">
      <dgm:prSet presAssocID="{FCD26CD2-C83E-4046-86B6-5AABAC3096E4}" presName="node" presStyleLbl="node1" presStyleIdx="3" presStyleCnt="5">
        <dgm:presLayoutVars>
          <dgm:bulletEnabled val="1"/>
        </dgm:presLayoutVars>
      </dgm:prSet>
      <dgm:spPr/>
    </dgm:pt>
    <dgm:pt modelId="{F4269016-9ADE-4D9B-9FCD-5079315C7FA0}" type="pres">
      <dgm:prSet presAssocID="{C90688FF-73D6-48EC-B47E-A96599E78CD4}" presName="parTrans" presStyleLbl="sibTrans2D1" presStyleIdx="4" presStyleCnt="5"/>
      <dgm:spPr/>
    </dgm:pt>
    <dgm:pt modelId="{D5599DE2-8837-490E-84C7-25D2107201B5}" type="pres">
      <dgm:prSet presAssocID="{C90688FF-73D6-48EC-B47E-A96599E78CD4}" presName="connectorText" presStyleLbl="sibTrans2D1" presStyleIdx="4" presStyleCnt="5"/>
      <dgm:spPr/>
    </dgm:pt>
    <dgm:pt modelId="{659E2106-CA9C-4700-B623-A5BD893D4682}" type="pres">
      <dgm:prSet presAssocID="{4A7ABA17-D691-4418-8B5F-A696F83606C5}" presName="node" presStyleLbl="node1" presStyleIdx="4" presStyleCnt="5">
        <dgm:presLayoutVars>
          <dgm:bulletEnabled val="1"/>
        </dgm:presLayoutVars>
      </dgm:prSet>
      <dgm:spPr/>
    </dgm:pt>
  </dgm:ptLst>
  <dgm:cxnLst>
    <dgm:cxn modelId="{B4A61F10-62F2-40DD-898A-A6DB9F7B7E24}" srcId="{6D175694-3E3A-4456-88C8-1B3378B32701}" destId="{043A5FA5-272C-489E-9760-34938616EE0C}" srcOrd="1" destOrd="0" parTransId="{8C0D8727-AB2B-42B6-8B17-9E0D593B9F8E}" sibTransId="{1F878B2E-3527-4F2A-908D-1ABBD2744570}"/>
    <dgm:cxn modelId="{E3A32B19-7D85-4E4C-90B6-9CF1DD8BA1A5}" srcId="{6D175694-3E3A-4456-88C8-1B3378B32701}" destId="{4A7ABA17-D691-4418-8B5F-A696F83606C5}" srcOrd="4" destOrd="0" parTransId="{C90688FF-73D6-48EC-B47E-A96599E78CD4}" sibTransId="{8ED4B1C2-9717-4458-A733-45CBD4ECEC29}"/>
    <dgm:cxn modelId="{1B8CD221-D642-4EA9-90EF-7662BC13C2FD}" type="presOf" srcId="{FCD26CD2-C83E-4046-86B6-5AABAC3096E4}" destId="{0F9E4DD7-9FBA-413C-87CC-7048C8B064A7}" srcOrd="0" destOrd="0" presId="urn:microsoft.com/office/officeart/2005/8/layout/radial5"/>
    <dgm:cxn modelId="{DA542B2E-A1F1-4ED7-8B72-C51292EFB0DC}" type="presOf" srcId="{F1775750-0989-4264-A41D-E8810EDB0A73}" destId="{F199E2B4-0115-4A60-92DF-6577B7E9961E}" srcOrd="0" destOrd="0" presId="urn:microsoft.com/office/officeart/2005/8/layout/radial5"/>
    <dgm:cxn modelId="{88631C2F-CE2F-4658-97E7-B2E667736695}" type="presOf" srcId="{16C5ED6F-33AA-4857-9FD3-526035B3D9AC}" destId="{18527E7E-6E53-45D8-9F6D-1C1E03802E70}" srcOrd="1" destOrd="0" presId="urn:microsoft.com/office/officeart/2005/8/layout/radial5"/>
    <dgm:cxn modelId="{197F1E30-D5B0-4400-80B3-1F795FDC2AB0}" type="presOf" srcId="{C90688FF-73D6-48EC-B47E-A96599E78CD4}" destId="{D5599DE2-8837-490E-84C7-25D2107201B5}" srcOrd="1" destOrd="0" presId="urn:microsoft.com/office/officeart/2005/8/layout/radial5"/>
    <dgm:cxn modelId="{2F904633-1537-4DB4-8F6C-4A9D826C0FDB}" type="presOf" srcId="{6D175694-3E3A-4456-88C8-1B3378B32701}" destId="{A2314A00-D578-411C-B7AD-8A6B650A9FEB}" srcOrd="0" destOrd="0" presId="urn:microsoft.com/office/officeart/2005/8/layout/radial5"/>
    <dgm:cxn modelId="{B3B4F546-BB66-49AA-81DC-FFF83A602293}" type="presOf" srcId="{071BFAD5-177B-4D34-9F72-44A5521E780C}" destId="{E512B6F3-EB9A-4506-A406-752AD1F7561E}" srcOrd="0" destOrd="0" presId="urn:microsoft.com/office/officeart/2005/8/layout/radial5"/>
    <dgm:cxn modelId="{3263596E-E8F1-4459-A17F-7EFE2B15A4EC}" type="presOf" srcId="{043A5FA5-272C-489E-9760-34938616EE0C}" destId="{4EC87D8A-218D-4776-9EFB-C71C3E2374EB}" srcOrd="0" destOrd="0" presId="urn:microsoft.com/office/officeart/2005/8/layout/radial5"/>
    <dgm:cxn modelId="{19F6F76F-BE57-466E-B36B-DBC285BAD2A9}" type="presOf" srcId="{17C77233-EA22-4196-8B50-11BC29F857CB}" destId="{47CC2FF5-128E-4C58-B1B8-B7513DD7B9B3}" srcOrd="0" destOrd="0" presId="urn:microsoft.com/office/officeart/2005/8/layout/radial5"/>
    <dgm:cxn modelId="{8EADB378-4B1A-421B-87EC-F329D61926BB}" type="presOf" srcId="{0D686EB7-ACEC-4E0E-A4FC-D15E398A0087}" destId="{D3CB9E3F-FE17-405E-831A-A26F76CDBD17}" srcOrd="0" destOrd="0" presId="urn:microsoft.com/office/officeart/2005/8/layout/radial5"/>
    <dgm:cxn modelId="{73533B7E-A6A3-4345-B404-A2FF1E9F64A2}" srcId="{6D175694-3E3A-4456-88C8-1B3378B32701}" destId="{C2E415E1-37CC-4FFA-B7E6-F8B4541417C3}" srcOrd="2" destOrd="0" parTransId="{17C77233-EA22-4196-8B50-11BC29F857CB}" sibTransId="{DFCDCBFC-2426-42D1-A8C9-7026A11C845A}"/>
    <dgm:cxn modelId="{3A0C7682-8044-44E5-816F-028AA43965E2}" type="presOf" srcId="{4A7ABA17-D691-4418-8B5F-A696F83606C5}" destId="{659E2106-CA9C-4700-B623-A5BD893D4682}" srcOrd="0" destOrd="0" presId="urn:microsoft.com/office/officeart/2005/8/layout/radial5"/>
    <dgm:cxn modelId="{B794C387-03C5-40A5-A4B7-D25383FECE78}" type="presOf" srcId="{8C0D8727-AB2B-42B6-8B17-9E0D593B9F8E}" destId="{86AD5F3B-18B0-4123-9606-18BC605C5196}" srcOrd="0" destOrd="0" presId="urn:microsoft.com/office/officeart/2005/8/layout/radial5"/>
    <dgm:cxn modelId="{C6254A8C-C2F2-47CB-93E7-10E74F69DD19}" type="presOf" srcId="{16C5ED6F-33AA-4857-9FD3-526035B3D9AC}" destId="{7AB5E3F6-9399-4F35-AC14-6D6064C310C8}" srcOrd="0" destOrd="0" presId="urn:microsoft.com/office/officeart/2005/8/layout/radial5"/>
    <dgm:cxn modelId="{B4693898-9D4E-42D3-B834-F47D01828612}" srcId="{F1775750-0989-4264-A41D-E8810EDB0A73}" destId="{6D175694-3E3A-4456-88C8-1B3378B32701}" srcOrd="0" destOrd="0" parTransId="{8D4705EC-8EBB-48A2-B7E2-5B44652CFE5C}" sibTransId="{1CEA3F68-F880-4467-925A-7AF66B2F75F7}"/>
    <dgm:cxn modelId="{0DDC19A1-64F6-4006-91E3-553AB39F62BB}" type="presOf" srcId="{8C0D8727-AB2B-42B6-8B17-9E0D593B9F8E}" destId="{947C690C-94FE-415A-9DE9-1D4DF9049252}" srcOrd="1" destOrd="0" presId="urn:microsoft.com/office/officeart/2005/8/layout/radial5"/>
    <dgm:cxn modelId="{BD6051A4-7607-4D47-B10F-94110F8E0CA1}" srcId="{6D175694-3E3A-4456-88C8-1B3378B32701}" destId="{071BFAD5-177B-4D34-9F72-44A5521E780C}" srcOrd="0" destOrd="0" parTransId="{0D686EB7-ACEC-4E0E-A4FC-D15E398A0087}" sibTransId="{CD75708A-3EAD-43A4-B4E5-1AECCFA0D23F}"/>
    <dgm:cxn modelId="{46C807B7-D2E0-4ECB-8EC3-CD3DA31DD9BE}" type="presOf" srcId="{C2E415E1-37CC-4FFA-B7E6-F8B4541417C3}" destId="{EB2F0D60-A41C-4630-AD0C-F569BA0008FE}" srcOrd="0" destOrd="0" presId="urn:microsoft.com/office/officeart/2005/8/layout/radial5"/>
    <dgm:cxn modelId="{80BD54BB-0D33-4236-BDAC-260ED0C87146}" type="presOf" srcId="{17C77233-EA22-4196-8B50-11BC29F857CB}" destId="{C1577B36-90B0-48B7-809A-E999E35A441F}" srcOrd="1" destOrd="0" presId="urn:microsoft.com/office/officeart/2005/8/layout/radial5"/>
    <dgm:cxn modelId="{2E2696C3-3462-4BE8-9F98-3001124A4BA5}" srcId="{6D175694-3E3A-4456-88C8-1B3378B32701}" destId="{FCD26CD2-C83E-4046-86B6-5AABAC3096E4}" srcOrd="3" destOrd="0" parTransId="{16C5ED6F-33AA-4857-9FD3-526035B3D9AC}" sibTransId="{AED07294-2E73-4D7A-9E55-D545D92193BE}"/>
    <dgm:cxn modelId="{B85CE6CF-F58E-48A2-B5F5-1DA47EBDF80C}" type="presOf" srcId="{0D686EB7-ACEC-4E0E-A4FC-D15E398A0087}" destId="{D42CAA3E-EC86-4F5A-BF70-209A5FC56A62}" srcOrd="1" destOrd="0" presId="urn:microsoft.com/office/officeart/2005/8/layout/radial5"/>
    <dgm:cxn modelId="{883740D5-235C-4A19-9EA9-AA47DAEDE2C7}" type="presOf" srcId="{C90688FF-73D6-48EC-B47E-A96599E78CD4}" destId="{F4269016-9ADE-4D9B-9FCD-5079315C7FA0}" srcOrd="0" destOrd="0" presId="urn:microsoft.com/office/officeart/2005/8/layout/radial5"/>
    <dgm:cxn modelId="{0844C200-B8AC-4C32-AA86-F26FDDEDA3FF}" type="presParOf" srcId="{F199E2B4-0115-4A60-92DF-6577B7E9961E}" destId="{A2314A00-D578-411C-B7AD-8A6B650A9FEB}" srcOrd="0" destOrd="0" presId="urn:microsoft.com/office/officeart/2005/8/layout/radial5"/>
    <dgm:cxn modelId="{45C6996C-C44F-473F-BDC0-C9E7C6757090}" type="presParOf" srcId="{F199E2B4-0115-4A60-92DF-6577B7E9961E}" destId="{D3CB9E3F-FE17-405E-831A-A26F76CDBD17}" srcOrd="1" destOrd="0" presId="urn:microsoft.com/office/officeart/2005/8/layout/radial5"/>
    <dgm:cxn modelId="{D3061989-A221-42E6-88D3-A40B1974B81E}" type="presParOf" srcId="{D3CB9E3F-FE17-405E-831A-A26F76CDBD17}" destId="{D42CAA3E-EC86-4F5A-BF70-209A5FC56A62}" srcOrd="0" destOrd="0" presId="urn:microsoft.com/office/officeart/2005/8/layout/radial5"/>
    <dgm:cxn modelId="{B5841C36-816E-4226-8647-B0383A4C5735}" type="presParOf" srcId="{F199E2B4-0115-4A60-92DF-6577B7E9961E}" destId="{E512B6F3-EB9A-4506-A406-752AD1F7561E}" srcOrd="2" destOrd="0" presId="urn:microsoft.com/office/officeart/2005/8/layout/radial5"/>
    <dgm:cxn modelId="{F2D72E17-6CF8-4EA2-B8A6-F3D15E795B5A}" type="presParOf" srcId="{F199E2B4-0115-4A60-92DF-6577B7E9961E}" destId="{86AD5F3B-18B0-4123-9606-18BC605C5196}" srcOrd="3" destOrd="0" presId="urn:microsoft.com/office/officeart/2005/8/layout/radial5"/>
    <dgm:cxn modelId="{126919D5-FF8A-4141-9F04-2A0375DF1C70}" type="presParOf" srcId="{86AD5F3B-18B0-4123-9606-18BC605C5196}" destId="{947C690C-94FE-415A-9DE9-1D4DF9049252}" srcOrd="0" destOrd="0" presId="urn:microsoft.com/office/officeart/2005/8/layout/radial5"/>
    <dgm:cxn modelId="{A912AEC3-1EB8-49B6-8EE8-2AAA9728EC73}" type="presParOf" srcId="{F199E2B4-0115-4A60-92DF-6577B7E9961E}" destId="{4EC87D8A-218D-4776-9EFB-C71C3E2374EB}" srcOrd="4" destOrd="0" presId="urn:microsoft.com/office/officeart/2005/8/layout/radial5"/>
    <dgm:cxn modelId="{EFFD9724-B937-48B0-8D1D-42A02F532ACA}" type="presParOf" srcId="{F199E2B4-0115-4A60-92DF-6577B7E9961E}" destId="{47CC2FF5-128E-4C58-B1B8-B7513DD7B9B3}" srcOrd="5" destOrd="0" presId="urn:microsoft.com/office/officeart/2005/8/layout/radial5"/>
    <dgm:cxn modelId="{53B3B641-9061-49B2-AF16-C9DC9F4CDEA1}" type="presParOf" srcId="{47CC2FF5-128E-4C58-B1B8-B7513DD7B9B3}" destId="{C1577B36-90B0-48B7-809A-E999E35A441F}" srcOrd="0" destOrd="0" presId="urn:microsoft.com/office/officeart/2005/8/layout/radial5"/>
    <dgm:cxn modelId="{D9191359-F018-41FC-9B55-842E745519F7}" type="presParOf" srcId="{F199E2B4-0115-4A60-92DF-6577B7E9961E}" destId="{EB2F0D60-A41C-4630-AD0C-F569BA0008FE}" srcOrd="6" destOrd="0" presId="urn:microsoft.com/office/officeart/2005/8/layout/radial5"/>
    <dgm:cxn modelId="{E49CA630-0C1C-4191-9068-B0FAFA611131}" type="presParOf" srcId="{F199E2B4-0115-4A60-92DF-6577B7E9961E}" destId="{7AB5E3F6-9399-4F35-AC14-6D6064C310C8}" srcOrd="7" destOrd="0" presId="urn:microsoft.com/office/officeart/2005/8/layout/radial5"/>
    <dgm:cxn modelId="{C9C1F81D-7B58-49D0-A385-39AE5BE733FE}" type="presParOf" srcId="{7AB5E3F6-9399-4F35-AC14-6D6064C310C8}" destId="{18527E7E-6E53-45D8-9F6D-1C1E03802E70}" srcOrd="0" destOrd="0" presId="urn:microsoft.com/office/officeart/2005/8/layout/radial5"/>
    <dgm:cxn modelId="{42AD774C-BA52-4E52-B425-6A896EC1FFAD}" type="presParOf" srcId="{F199E2B4-0115-4A60-92DF-6577B7E9961E}" destId="{0F9E4DD7-9FBA-413C-87CC-7048C8B064A7}" srcOrd="8" destOrd="0" presId="urn:microsoft.com/office/officeart/2005/8/layout/radial5"/>
    <dgm:cxn modelId="{0F49590C-9FDF-4F45-B452-2D316376F52C}" type="presParOf" srcId="{F199E2B4-0115-4A60-92DF-6577B7E9961E}" destId="{F4269016-9ADE-4D9B-9FCD-5079315C7FA0}" srcOrd="9" destOrd="0" presId="urn:microsoft.com/office/officeart/2005/8/layout/radial5"/>
    <dgm:cxn modelId="{450A6FAA-CD3A-497D-A6FC-BA75F284523E}" type="presParOf" srcId="{F4269016-9ADE-4D9B-9FCD-5079315C7FA0}" destId="{D5599DE2-8837-490E-84C7-25D2107201B5}" srcOrd="0" destOrd="0" presId="urn:microsoft.com/office/officeart/2005/8/layout/radial5"/>
    <dgm:cxn modelId="{45E0FC9E-4BA1-48B3-B6E5-4D43DB2E8F6A}" type="presParOf" srcId="{F199E2B4-0115-4A60-92DF-6577B7E9961E}" destId="{659E2106-CA9C-4700-B623-A5BD893D4682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C7C134-060C-457E-AB4C-2691EE014E50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59356C1-5B2A-48FC-BF46-1924FC7D5B5B}">
      <dgm:prSet phldrT="[Текст]" custT="1"/>
      <dgm:spPr/>
      <dgm:t>
        <a:bodyPr/>
        <a:lstStyle/>
        <a:p>
          <a:r>
            <a:rPr lang="ru-RU" sz="2000" dirty="0"/>
            <a:t>2021 год</a:t>
          </a:r>
        </a:p>
      </dgm:t>
    </dgm:pt>
    <dgm:pt modelId="{29E2D89E-E34D-4C7F-B913-20BF16E9F24B}" type="parTrans" cxnId="{83D1ECCF-C983-4E0D-B248-E1E0D2ECA2F6}">
      <dgm:prSet/>
      <dgm:spPr/>
      <dgm:t>
        <a:bodyPr/>
        <a:lstStyle/>
        <a:p>
          <a:endParaRPr lang="ru-RU"/>
        </a:p>
      </dgm:t>
    </dgm:pt>
    <dgm:pt modelId="{1458E850-AE0D-467F-AEA9-8D46770DD343}" type="sibTrans" cxnId="{83D1ECCF-C983-4E0D-B248-E1E0D2ECA2F6}">
      <dgm:prSet/>
      <dgm:spPr/>
      <dgm:t>
        <a:bodyPr/>
        <a:lstStyle/>
        <a:p>
          <a:endParaRPr lang="ru-RU"/>
        </a:p>
      </dgm:t>
    </dgm:pt>
    <dgm:pt modelId="{6D018EE1-1192-41F8-86A6-8D2A4BF8F171}">
      <dgm:prSet phldrT="[Текст]" custT="1"/>
      <dgm:spPr/>
      <dgm:t>
        <a:bodyPr/>
        <a:lstStyle/>
        <a:p>
          <a:r>
            <a:rPr lang="ru-RU" sz="2000" dirty="0"/>
            <a:t>2022 год</a:t>
          </a:r>
        </a:p>
      </dgm:t>
    </dgm:pt>
    <dgm:pt modelId="{B73E9772-53A6-4339-9D23-93CD9DA02A1F}" type="parTrans" cxnId="{0A4D4C86-AA79-4BD3-B6D6-F530846B7EBC}">
      <dgm:prSet/>
      <dgm:spPr/>
      <dgm:t>
        <a:bodyPr/>
        <a:lstStyle/>
        <a:p>
          <a:endParaRPr lang="ru-RU"/>
        </a:p>
      </dgm:t>
    </dgm:pt>
    <dgm:pt modelId="{4F01C0AA-E4B5-4046-9E06-CDD68409D60A}" type="sibTrans" cxnId="{0A4D4C86-AA79-4BD3-B6D6-F530846B7EBC}">
      <dgm:prSet/>
      <dgm:spPr/>
      <dgm:t>
        <a:bodyPr/>
        <a:lstStyle/>
        <a:p>
          <a:endParaRPr lang="ru-RU"/>
        </a:p>
      </dgm:t>
    </dgm:pt>
    <dgm:pt modelId="{C2712E5C-777B-47EF-9861-FBEF5C43CB61}" type="pres">
      <dgm:prSet presAssocID="{E7C7C134-060C-457E-AB4C-2691EE014E50}" presName="arrowDiagram" presStyleCnt="0">
        <dgm:presLayoutVars>
          <dgm:chMax val="5"/>
          <dgm:dir/>
          <dgm:resizeHandles val="exact"/>
        </dgm:presLayoutVars>
      </dgm:prSet>
      <dgm:spPr/>
    </dgm:pt>
    <dgm:pt modelId="{B9B6F2C1-3C65-4101-9141-5A1CB83E40EA}" type="pres">
      <dgm:prSet presAssocID="{E7C7C134-060C-457E-AB4C-2691EE014E50}" presName="arrow" presStyleLbl="bgShp" presStyleIdx="0" presStyleCnt="1" custScaleX="47593" custScaleY="42440" custLinFactNeighborX="15565" custLinFactNeighborY="1590"/>
      <dgm:spPr/>
    </dgm:pt>
    <dgm:pt modelId="{11CC90B6-CEDC-4707-8C6B-4B0B4DD2368F}" type="pres">
      <dgm:prSet presAssocID="{E7C7C134-060C-457E-AB4C-2691EE014E50}" presName="arrowDiagram2" presStyleCnt="0"/>
      <dgm:spPr/>
    </dgm:pt>
    <dgm:pt modelId="{617DA860-239A-41AA-9C3A-EE881CB75237}" type="pres">
      <dgm:prSet presAssocID="{459356C1-5B2A-48FC-BF46-1924FC7D5B5B}" presName="bullet2a" presStyleLbl="node1" presStyleIdx="0" presStyleCnt="2"/>
      <dgm:spPr/>
    </dgm:pt>
    <dgm:pt modelId="{41D3970A-A4E0-4122-A109-FA6B82E80B45}" type="pres">
      <dgm:prSet presAssocID="{459356C1-5B2A-48FC-BF46-1924FC7D5B5B}" presName="textBox2a" presStyleLbl="revTx" presStyleIdx="0" presStyleCnt="2">
        <dgm:presLayoutVars>
          <dgm:bulletEnabled val="1"/>
        </dgm:presLayoutVars>
      </dgm:prSet>
      <dgm:spPr/>
    </dgm:pt>
    <dgm:pt modelId="{D8363945-DD65-4706-B4CB-CEEC3C92F1A6}" type="pres">
      <dgm:prSet presAssocID="{6D018EE1-1192-41F8-86A6-8D2A4BF8F171}" presName="bullet2b" presStyleLbl="node1" presStyleIdx="1" presStyleCnt="2"/>
      <dgm:spPr/>
    </dgm:pt>
    <dgm:pt modelId="{AB9F353F-247D-4553-8F12-D2A7A5AFF715}" type="pres">
      <dgm:prSet presAssocID="{6D018EE1-1192-41F8-86A6-8D2A4BF8F171}" presName="textBox2b" presStyleLbl="revTx" presStyleIdx="1" presStyleCnt="2">
        <dgm:presLayoutVars>
          <dgm:bulletEnabled val="1"/>
        </dgm:presLayoutVars>
      </dgm:prSet>
      <dgm:spPr/>
    </dgm:pt>
  </dgm:ptLst>
  <dgm:cxnLst>
    <dgm:cxn modelId="{705DAD34-BCEF-4F8D-8432-3A651E883934}" type="presOf" srcId="{6D018EE1-1192-41F8-86A6-8D2A4BF8F171}" destId="{AB9F353F-247D-4553-8F12-D2A7A5AFF715}" srcOrd="0" destOrd="0" presId="urn:microsoft.com/office/officeart/2005/8/layout/arrow2"/>
    <dgm:cxn modelId="{E6159342-8C19-4269-9F6A-9AC4A426509A}" type="presOf" srcId="{459356C1-5B2A-48FC-BF46-1924FC7D5B5B}" destId="{41D3970A-A4E0-4122-A109-FA6B82E80B45}" srcOrd="0" destOrd="0" presId="urn:microsoft.com/office/officeart/2005/8/layout/arrow2"/>
    <dgm:cxn modelId="{9F99477F-CE7D-460D-A7B9-D745E99DBCD6}" type="presOf" srcId="{E7C7C134-060C-457E-AB4C-2691EE014E50}" destId="{C2712E5C-777B-47EF-9861-FBEF5C43CB61}" srcOrd="0" destOrd="0" presId="urn:microsoft.com/office/officeart/2005/8/layout/arrow2"/>
    <dgm:cxn modelId="{0A4D4C86-AA79-4BD3-B6D6-F530846B7EBC}" srcId="{E7C7C134-060C-457E-AB4C-2691EE014E50}" destId="{6D018EE1-1192-41F8-86A6-8D2A4BF8F171}" srcOrd="1" destOrd="0" parTransId="{B73E9772-53A6-4339-9D23-93CD9DA02A1F}" sibTransId="{4F01C0AA-E4B5-4046-9E06-CDD68409D60A}"/>
    <dgm:cxn modelId="{83D1ECCF-C983-4E0D-B248-E1E0D2ECA2F6}" srcId="{E7C7C134-060C-457E-AB4C-2691EE014E50}" destId="{459356C1-5B2A-48FC-BF46-1924FC7D5B5B}" srcOrd="0" destOrd="0" parTransId="{29E2D89E-E34D-4C7F-B913-20BF16E9F24B}" sibTransId="{1458E850-AE0D-467F-AEA9-8D46770DD343}"/>
    <dgm:cxn modelId="{385BA5E0-2598-497D-9A6B-2FC2C545FB74}" type="presParOf" srcId="{C2712E5C-777B-47EF-9861-FBEF5C43CB61}" destId="{B9B6F2C1-3C65-4101-9141-5A1CB83E40EA}" srcOrd="0" destOrd="0" presId="urn:microsoft.com/office/officeart/2005/8/layout/arrow2"/>
    <dgm:cxn modelId="{F7B7EC82-FCFD-4913-8418-6B10F85F2F36}" type="presParOf" srcId="{C2712E5C-777B-47EF-9861-FBEF5C43CB61}" destId="{11CC90B6-CEDC-4707-8C6B-4B0B4DD2368F}" srcOrd="1" destOrd="0" presId="urn:microsoft.com/office/officeart/2005/8/layout/arrow2"/>
    <dgm:cxn modelId="{27E24FD1-79D9-48CE-87AC-3941E5742D46}" type="presParOf" srcId="{11CC90B6-CEDC-4707-8C6B-4B0B4DD2368F}" destId="{617DA860-239A-41AA-9C3A-EE881CB75237}" srcOrd="0" destOrd="0" presId="urn:microsoft.com/office/officeart/2005/8/layout/arrow2"/>
    <dgm:cxn modelId="{5A2B66F7-B4A7-45D3-8B49-51E111F542D0}" type="presParOf" srcId="{11CC90B6-CEDC-4707-8C6B-4B0B4DD2368F}" destId="{41D3970A-A4E0-4122-A109-FA6B82E80B45}" srcOrd="1" destOrd="0" presId="urn:microsoft.com/office/officeart/2005/8/layout/arrow2"/>
    <dgm:cxn modelId="{9FDEB23C-CA37-4AEB-9ED1-B6BD4781B767}" type="presParOf" srcId="{11CC90B6-CEDC-4707-8C6B-4B0B4DD2368F}" destId="{D8363945-DD65-4706-B4CB-CEEC3C92F1A6}" srcOrd="2" destOrd="0" presId="urn:microsoft.com/office/officeart/2005/8/layout/arrow2"/>
    <dgm:cxn modelId="{FFEC5537-01D7-4164-9516-D6066E048E1D}" type="presParOf" srcId="{11CC90B6-CEDC-4707-8C6B-4B0B4DD2368F}" destId="{AB9F353F-247D-4553-8F12-D2A7A5AFF715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8AE686A-A1C8-459C-BD52-1E1D6CA9AA78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BFE16D-B47D-44A6-B3B5-BDD8AD84CED2}">
      <dgm:prSet phldrT="[Текст]" custT="1"/>
      <dgm:spPr/>
      <dgm:t>
        <a:bodyPr/>
        <a:lstStyle/>
        <a:p>
          <a:r>
            <a:rPr lang="ru-RU" sz="1400" dirty="0"/>
            <a:t>План </a:t>
          </a:r>
        </a:p>
        <a:p>
          <a:r>
            <a:rPr lang="ru-RU" sz="1600" b="1" dirty="0"/>
            <a:t>35 438</a:t>
          </a:r>
          <a:r>
            <a:rPr lang="ru-RU" sz="1600" dirty="0"/>
            <a:t> </a:t>
          </a:r>
          <a:r>
            <a:rPr lang="ru-RU" sz="1400" dirty="0"/>
            <a:t>подростков</a:t>
          </a:r>
        </a:p>
      </dgm:t>
    </dgm:pt>
    <dgm:pt modelId="{2190C9B4-5C9C-45D5-B7D0-7E97AB3CAC0E}" type="parTrans" cxnId="{38CA99D4-F66F-425C-BBA0-437EDCE9B1C8}">
      <dgm:prSet/>
      <dgm:spPr/>
      <dgm:t>
        <a:bodyPr/>
        <a:lstStyle/>
        <a:p>
          <a:endParaRPr lang="ru-RU"/>
        </a:p>
      </dgm:t>
    </dgm:pt>
    <dgm:pt modelId="{F4779AE6-8F9B-4E1A-80A7-8651742BE4A6}" type="sibTrans" cxnId="{38CA99D4-F66F-425C-BBA0-437EDCE9B1C8}">
      <dgm:prSet/>
      <dgm:spPr/>
      <dgm:t>
        <a:bodyPr/>
        <a:lstStyle/>
        <a:p>
          <a:endParaRPr lang="ru-RU"/>
        </a:p>
      </dgm:t>
    </dgm:pt>
    <dgm:pt modelId="{DC74D139-B4C7-4569-AA9B-0D6C03AA2290}">
      <dgm:prSet phldrT="[Текст]" custT="1"/>
      <dgm:spPr/>
      <dgm:t>
        <a:bodyPr/>
        <a:lstStyle/>
        <a:p>
          <a:r>
            <a:rPr lang="ru-RU" sz="1100" baseline="0" dirty="0">
              <a:solidFill>
                <a:schemeClr val="accent1"/>
              </a:solidFill>
            </a:rPr>
            <a:t>Трудоустроено</a:t>
          </a:r>
        </a:p>
        <a:p>
          <a:r>
            <a:rPr lang="ru-RU" sz="1100" baseline="0" dirty="0">
              <a:solidFill>
                <a:schemeClr val="accent1"/>
              </a:solidFill>
            </a:rPr>
            <a:t>за 9 месяцев </a:t>
          </a:r>
        </a:p>
        <a:p>
          <a:r>
            <a:rPr lang="ru-RU" sz="1100" baseline="0" dirty="0">
              <a:solidFill>
                <a:schemeClr val="accent1"/>
              </a:solidFill>
            </a:rPr>
            <a:t>текущего года</a:t>
          </a:r>
        </a:p>
        <a:p>
          <a:r>
            <a:rPr lang="ru-RU" sz="1400" b="1" baseline="0" dirty="0">
              <a:solidFill>
                <a:schemeClr val="accent1"/>
              </a:solidFill>
            </a:rPr>
            <a:t>36 769 </a:t>
          </a:r>
          <a:r>
            <a:rPr lang="ru-RU" sz="1100" baseline="0" dirty="0">
              <a:solidFill>
                <a:schemeClr val="accent1"/>
              </a:solidFill>
            </a:rPr>
            <a:t>подростков</a:t>
          </a:r>
        </a:p>
      </dgm:t>
    </dgm:pt>
    <dgm:pt modelId="{0B69748E-3A0A-47AC-861E-DBA1E25DF47E}" type="parTrans" cxnId="{C652573A-0EE0-4D1A-AA5D-C8B23F4BE39F}">
      <dgm:prSet/>
      <dgm:spPr/>
      <dgm:t>
        <a:bodyPr/>
        <a:lstStyle/>
        <a:p>
          <a:endParaRPr lang="ru-RU"/>
        </a:p>
      </dgm:t>
    </dgm:pt>
    <dgm:pt modelId="{7EF802AA-7187-4FC1-A1FA-849DA06C015E}" type="sibTrans" cxnId="{C652573A-0EE0-4D1A-AA5D-C8B23F4BE39F}">
      <dgm:prSet/>
      <dgm:spPr/>
      <dgm:t>
        <a:bodyPr/>
        <a:lstStyle/>
        <a:p>
          <a:endParaRPr lang="ru-RU"/>
        </a:p>
      </dgm:t>
    </dgm:pt>
    <dgm:pt modelId="{13D863B8-A0D4-4BC7-BF4A-53E675F8DBD2}">
      <dgm:prSet phldrT="[Текст]" custT="1"/>
      <dgm:spPr/>
      <dgm:t>
        <a:bodyPr/>
        <a:lstStyle/>
        <a:p>
          <a:r>
            <a:rPr lang="ru-RU" sz="1600" dirty="0"/>
            <a:t>Запланировано трудоустроить </a:t>
          </a:r>
        </a:p>
        <a:p>
          <a:r>
            <a:rPr lang="ru-RU" sz="1800" b="1" dirty="0"/>
            <a:t>45 000 </a:t>
          </a:r>
          <a:r>
            <a:rPr lang="ru-RU" sz="1600" dirty="0"/>
            <a:t>подростков </a:t>
          </a:r>
        </a:p>
        <a:p>
          <a:r>
            <a:rPr lang="ru-RU" sz="1600" dirty="0"/>
            <a:t>с выплатой им материальной поддержки</a:t>
          </a:r>
        </a:p>
      </dgm:t>
    </dgm:pt>
    <dgm:pt modelId="{FCC76073-1585-4F14-BC1A-AC332805B75C}" type="parTrans" cxnId="{0116CFAB-574F-4BD7-B589-51921B223242}">
      <dgm:prSet/>
      <dgm:spPr/>
      <dgm:t>
        <a:bodyPr/>
        <a:lstStyle/>
        <a:p>
          <a:endParaRPr lang="ru-RU"/>
        </a:p>
      </dgm:t>
    </dgm:pt>
    <dgm:pt modelId="{DC67A950-BD10-46D9-98E4-AC2639E4071A}" type="sibTrans" cxnId="{0116CFAB-574F-4BD7-B589-51921B223242}">
      <dgm:prSet/>
      <dgm:spPr/>
      <dgm:t>
        <a:bodyPr/>
        <a:lstStyle/>
        <a:p>
          <a:endParaRPr lang="ru-RU"/>
        </a:p>
      </dgm:t>
    </dgm:pt>
    <dgm:pt modelId="{C3427185-4FF3-46B4-9DD7-2B2694EC2E23}" type="pres">
      <dgm:prSet presAssocID="{48AE686A-A1C8-459C-BD52-1E1D6CA9AA7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E8C84DF-6523-44BD-8547-FE8F9CC00364}" type="pres">
      <dgm:prSet presAssocID="{41BFE16D-B47D-44A6-B3B5-BDD8AD84CED2}" presName="root" presStyleCnt="0"/>
      <dgm:spPr/>
    </dgm:pt>
    <dgm:pt modelId="{F726504B-CC2C-4A19-9FD5-B77939398140}" type="pres">
      <dgm:prSet presAssocID="{41BFE16D-B47D-44A6-B3B5-BDD8AD84CED2}" presName="rootComposite" presStyleCnt="0"/>
      <dgm:spPr/>
    </dgm:pt>
    <dgm:pt modelId="{15B32A5C-5B48-4504-847C-2E1D4030F308}" type="pres">
      <dgm:prSet presAssocID="{41BFE16D-B47D-44A6-B3B5-BDD8AD84CED2}" presName="rootText" presStyleLbl="node1" presStyleIdx="0" presStyleCnt="2" custScaleX="25329" custScaleY="14335" custLinFactNeighborX="-6074" custLinFactNeighborY="27494"/>
      <dgm:spPr/>
    </dgm:pt>
    <dgm:pt modelId="{4D8E7757-6CF3-45C3-85C0-A91D1F55DBB2}" type="pres">
      <dgm:prSet presAssocID="{41BFE16D-B47D-44A6-B3B5-BDD8AD84CED2}" presName="rootConnector" presStyleLbl="node1" presStyleIdx="0" presStyleCnt="2"/>
      <dgm:spPr/>
    </dgm:pt>
    <dgm:pt modelId="{FF48BA08-BB16-4664-B064-91F3B8E6763D}" type="pres">
      <dgm:prSet presAssocID="{41BFE16D-B47D-44A6-B3B5-BDD8AD84CED2}" presName="childShape" presStyleCnt="0"/>
      <dgm:spPr/>
    </dgm:pt>
    <dgm:pt modelId="{E5F58204-2A02-41B3-B523-54AD039D98BA}" type="pres">
      <dgm:prSet presAssocID="{0B69748E-3A0A-47AC-861E-DBA1E25DF47E}" presName="Name13" presStyleLbl="parChTrans1D2" presStyleIdx="0" presStyleCnt="1"/>
      <dgm:spPr/>
    </dgm:pt>
    <dgm:pt modelId="{700895F5-5AD3-4C68-9F58-F1BFF8ED0E67}" type="pres">
      <dgm:prSet presAssocID="{DC74D139-B4C7-4569-AA9B-0D6C03AA2290}" presName="childText" presStyleLbl="bgAcc1" presStyleIdx="0" presStyleCnt="1" custScaleX="25973" custScaleY="26367" custLinFactNeighborX="-7229" custLinFactNeighborY="4230">
        <dgm:presLayoutVars>
          <dgm:bulletEnabled val="1"/>
        </dgm:presLayoutVars>
      </dgm:prSet>
      <dgm:spPr/>
    </dgm:pt>
    <dgm:pt modelId="{E77F7244-13BF-4626-8045-677A7AF11956}" type="pres">
      <dgm:prSet presAssocID="{13D863B8-A0D4-4BC7-BF4A-53E675F8DBD2}" presName="root" presStyleCnt="0"/>
      <dgm:spPr/>
    </dgm:pt>
    <dgm:pt modelId="{8515ACA3-8A20-49EC-8DCA-E55D9EB250D2}" type="pres">
      <dgm:prSet presAssocID="{13D863B8-A0D4-4BC7-BF4A-53E675F8DBD2}" presName="rootComposite" presStyleCnt="0"/>
      <dgm:spPr/>
    </dgm:pt>
    <dgm:pt modelId="{89C1C06F-B472-4673-ABB0-48EC7D875D87}" type="pres">
      <dgm:prSet presAssocID="{13D863B8-A0D4-4BC7-BF4A-53E675F8DBD2}" presName="rootText" presStyleLbl="node1" presStyleIdx="1" presStyleCnt="2" custScaleX="26778" custScaleY="53640" custLinFactNeighborX="8761" custLinFactNeighborY="-13578"/>
      <dgm:spPr/>
    </dgm:pt>
    <dgm:pt modelId="{31DC1F1F-6C98-4605-99C9-AE8ED949DCD5}" type="pres">
      <dgm:prSet presAssocID="{13D863B8-A0D4-4BC7-BF4A-53E675F8DBD2}" presName="rootConnector" presStyleLbl="node1" presStyleIdx="1" presStyleCnt="2"/>
      <dgm:spPr/>
    </dgm:pt>
    <dgm:pt modelId="{4039CABC-6039-4D87-A98A-321DAA74B228}" type="pres">
      <dgm:prSet presAssocID="{13D863B8-A0D4-4BC7-BF4A-53E675F8DBD2}" presName="childShape" presStyleCnt="0"/>
      <dgm:spPr/>
    </dgm:pt>
  </dgm:ptLst>
  <dgm:cxnLst>
    <dgm:cxn modelId="{E0BF9D26-8529-4B32-85D6-CBDC649A16BC}" type="presOf" srcId="{0B69748E-3A0A-47AC-861E-DBA1E25DF47E}" destId="{E5F58204-2A02-41B3-B523-54AD039D98BA}" srcOrd="0" destOrd="0" presId="urn:microsoft.com/office/officeart/2005/8/layout/hierarchy3"/>
    <dgm:cxn modelId="{C652573A-0EE0-4D1A-AA5D-C8B23F4BE39F}" srcId="{41BFE16D-B47D-44A6-B3B5-BDD8AD84CED2}" destId="{DC74D139-B4C7-4569-AA9B-0D6C03AA2290}" srcOrd="0" destOrd="0" parTransId="{0B69748E-3A0A-47AC-861E-DBA1E25DF47E}" sibTransId="{7EF802AA-7187-4FC1-A1FA-849DA06C015E}"/>
    <dgm:cxn modelId="{347ED13D-92A9-4E7D-A40C-CC0E2373F7CF}" type="presOf" srcId="{48AE686A-A1C8-459C-BD52-1E1D6CA9AA78}" destId="{C3427185-4FF3-46B4-9DD7-2B2694EC2E23}" srcOrd="0" destOrd="0" presId="urn:microsoft.com/office/officeart/2005/8/layout/hierarchy3"/>
    <dgm:cxn modelId="{3EAF9262-42DC-421C-B384-D31CE1943BBE}" type="presOf" srcId="{41BFE16D-B47D-44A6-B3B5-BDD8AD84CED2}" destId="{4D8E7757-6CF3-45C3-85C0-A91D1F55DBB2}" srcOrd="1" destOrd="0" presId="urn:microsoft.com/office/officeart/2005/8/layout/hierarchy3"/>
    <dgm:cxn modelId="{E60CA973-B262-4ED1-951D-E0648F8A8246}" type="presOf" srcId="{DC74D139-B4C7-4569-AA9B-0D6C03AA2290}" destId="{700895F5-5AD3-4C68-9F58-F1BFF8ED0E67}" srcOrd="0" destOrd="0" presId="urn:microsoft.com/office/officeart/2005/8/layout/hierarchy3"/>
    <dgm:cxn modelId="{0C723A84-310B-4DCA-BFF6-3219B7A6F996}" type="presOf" srcId="{41BFE16D-B47D-44A6-B3B5-BDD8AD84CED2}" destId="{15B32A5C-5B48-4504-847C-2E1D4030F308}" srcOrd="0" destOrd="0" presId="urn:microsoft.com/office/officeart/2005/8/layout/hierarchy3"/>
    <dgm:cxn modelId="{0116CFAB-574F-4BD7-B589-51921B223242}" srcId="{48AE686A-A1C8-459C-BD52-1E1D6CA9AA78}" destId="{13D863B8-A0D4-4BC7-BF4A-53E675F8DBD2}" srcOrd="1" destOrd="0" parTransId="{FCC76073-1585-4F14-BC1A-AC332805B75C}" sibTransId="{DC67A950-BD10-46D9-98E4-AC2639E4071A}"/>
    <dgm:cxn modelId="{38CA99D4-F66F-425C-BBA0-437EDCE9B1C8}" srcId="{48AE686A-A1C8-459C-BD52-1E1D6CA9AA78}" destId="{41BFE16D-B47D-44A6-B3B5-BDD8AD84CED2}" srcOrd="0" destOrd="0" parTransId="{2190C9B4-5C9C-45D5-B7D0-7E97AB3CAC0E}" sibTransId="{F4779AE6-8F9B-4E1A-80A7-8651742BE4A6}"/>
    <dgm:cxn modelId="{B25B06D5-BE09-4186-810B-42A1F537D195}" type="presOf" srcId="{13D863B8-A0D4-4BC7-BF4A-53E675F8DBD2}" destId="{89C1C06F-B472-4673-ABB0-48EC7D875D87}" srcOrd="0" destOrd="0" presId="urn:microsoft.com/office/officeart/2005/8/layout/hierarchy3"/>
    <dgm:cxn modelId="{2913B7D9-E629-40B7-8BEB-12BD4C0B5CA7}" type="presOf" srcId="{13D863B8-A0D4-4BC7-BF4A-53E675F8DBD2}" destId="{31DC1F1F-6C98-4605-99C9-AE8ED949DCD5}" srcOrd="1" destOrd="0" presId="urn:microsoft.com/office/officeart/2005/8/layout/hierarchy3"/>
    <dgm:cxn modelId="{91D66056-D9E5-4055-B5CB-892EDE876D2D}" type="presParOf" srcId="{C3427185-4FF3-46B4-9DD7-2B2694EC2E23}" destId="{0E8C84DF-6523-44BD-8547-FE8F9CC00364}" srcOrd="0" destOrd="0" presId="urn:microsoft.com/office/officeart/2005/8/layout/hierarchy3"/>
    <dgm:cxn modelId="{763334DA-5AA9-44BE-9FD1-6AE8270A038B}" type="presParOf" srcId="{0E8C84DF-6523-44BD-8547-FE8F9CC00364}" destId="{F726504B-CC2C-4A19-9FD5-B77939398140}" srcOrd="0" destOrd="0" presId="urn:microsoft.com/office/officeart/2005/8/layout/hierarchy3"/>
    <dgm:cxn modelId="{BC088D1E-308E-4660-9D6E-2B319C6B2D52}" type="presParOf" srcId="{F726504B-CC2C-4A19-9FD5-B77939398140}" destId="{15B32A5C-5B48-4504-847C-2E1D4030F308}" srcOrd="0" destOrd="0" presId="urn:microsoft.com/office/officeart/2005/8/layout/hierarchy3"/>
    <dgm:cxn modelId="{AED1E2A0-9526-411E-A724-AAEC0E4D6417}" type="presParOf" srcId="{F726504B-CC2C-4A19-9FD5-B77939398140}" destId="{4D8E7757-6CF3-45C3-85C0-A91D1F55DBB2}" srcOrd="1" destOrd="0" presId="urn:microsoft.com/office/officeart/2005/8/layout/hierarchy3"/>
    <dgm:cxn modelId="{40B8C9A5-6E1E-4FCA-A7A4-9C95B5847AD7}" type="presParOf" srcId="{0E8C84DF-6523-44BD-8547-FE8F9CC00364}" destId="{FF48BA08-BB16-4664-B064-91F3B8E6763D}" srcOrd="1" destOrd="0" presId="urn:microsoft.com/office/officeart/2005/8/layout/hierarchy3"/>
    <dgm:cxn modelId="{CBE0CAF5-B36C-454C-91E2-80700146DF79}" type="presParOf" srcId="{FF48BA08-BB16-4664-B064-91F3B8E6763D}" destId="{E5F58204-2A02-41B3-B523-54AD039D98BA}" srcOrd="0" destOrd="0" presId="urn:microsoft.com/office/officeart/2005/8/layout/hierarchy3"/>
    <dgm:cxn modelId="{7119DF3B-D392-4649-B7D7-0183AC6E3F0E}" type="presParOf" srcId="{FF48BA08-BB16-4664-B064-91F3B8E6763D}" destId="{700895F5-5AD3-4C68-9F58-F1BFF8ED0E67}" srcOrd="1" destOrd="0" presId="urn:microsoft.com/office/officeart/2005/8/layout/hierarchy3"/>
    <dgm:cxn modelId="{4C9378C6-7AC8-4D21-923A-203BE646CC1D}" type="presParOf" srcId="{C3427185-4FF3-46B4-9DD7-2B2694EC2E23}" destId="{E77F7244-13BF-4626-8045-677A7AF11956}" srcOrd="1" destOrd="0" presId="urn:microsoft.com/office/officeart/2005/8/layout/hierarchy3"/>
    <dgm:cxn modelId="{F72359EF-ECCA-4F37-B579-8B4B0097B217}" type="presParOf" srcId="{E77F7244-13BF-4626-8045-677A7AF11956}" destId="{8515ACA3-8A20-49EC-8DCA-E55D9EB250D2}" srcOrd="0" destOrd="0" presId="urn:microsoft.com/office/officeart/2005/8/layout/hierarchy3"/>
    <dgm:cxn modelId="{EF569EB7-F9D7-427F-8C6B-74320520153B}" type="presParOf" srcId="{8515ACA3-8A20-49EC-8DCA-E55D9EB250D2}" destId="{89C1C06F-B472-4673-ABB0-48EC7D875D87}" srcOrd="0" destOrd="0" presId="urn:microsoft.com/office/officeart/2005/8/layout/hierarchy3"/>
    <dgm:cxn modelId="{3DA8A9DC-2BC1-4CD1-BCA1-756C82D649D0}" type="presParOf" srcId="{8515ACA3-8A20-49EC-8DCA-E55D9EB250D2}" destId="{31DC1F1F-6C98-4605-99C9-AE8ED949DCD5}" srcOrd="1" destOrd="0" presId="urn:microsoft.com/office/officeart/2005/8/layout/hierarchy3"/>
    <dgm:cxn modelId="{84F56268-3313-4B79-8760-463130F1F7F5}" type="presParOf" srcId="{E77F7244-13BF-4626-8045-677A7AF11956}" destId="{4039CABC-6039-4D87-A98A-321DAA74B228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977667-7329-4BB9-AC4E-950098BCDF85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24CD84-434C-4244-9CA5-D93E1412783C}">
      <dgm:prSet phldrT="[Текст]" custT="1"/>
      <dgm:spPr/>
      <dgm:t>
        <a:bodyPr/>
        <a:lstStyle/>
        <a:p>
          <a:r>
            <a:rPr lang="ru-RU" sz="900" b="1" dirty="0"/>
            <a:t>Управление профессионального образования</a:t>
          </a:r>
        </a:p>
      </dgm:t>
    </dgm:pt>
    <dgm:pt modelId="{6CE07631-7CCD-4ED7-8DCB-A6B9A309FC5B}" type="parTrans" cxnId="{4CAE6F3E-FA74-41CB-B621-3AD5AB8B2C9A}">
      <dgm:prSet/>
      <dgm:spPr/>
      <dgm:t>
        <a:bodyPr/>
        <a:lstStyle/>
        <a:p>
          <a:endParaRPr lang="ru-RU"/>
        </a:p>
      </dgm:t>
    </dgm:pt>
    <dgm:pt modelId="{399AEE43-CEF4-4687-8035-43B28653067A}" type="sibTrans" cxnId="{4CAE6F3E-FA74-41CB-B621-3AD5AB8B2C9A}">
      <dgm:prSet/>
      <dgm:spPr/>
      <dgm:t>
        <a:bodyPr/>
        <a:lstStyle/>
        <a:p>
          <a:endParaRPr lang="ru-RU"/>
        </a:p>
      </dgm:t>
    </dgm:pt>
    <dgm:pt modelId="{8E758B3B-15E4-4BF6-B6FE-F6D2B3C6296B}">
      <dgm:prSet phldrT="[Текст]"/>
      <dgm:spPr/>
      <dgm:t>
        <a:bodyPr/>
        <a:lstStyle/>
        <a:p>
          <a:r>
            <a:rPr lang="ru-RU" dirty="0"/>
            <a:t>Прогнозирование, анализ, принятие управленческих решений. </a:t>
          </a:r>
        </a:p>
        <a:p>
          <a:r>
            <a:rPr lang="ru-RU" dirty="0"/>
            <a:t>Координация работы подведомственных организаций по всем блокам.</a:t>
          </a:r>
        </a:p>
      </dgm:t>
    </dgm:pt>
    <dgm:pt modelId="{AAC026CF-4E03-49B8-8E39-8168E3130329}" type="parTrans" cxnId="{58A4BDCA-5870-4008-AD13-C508C59A4C3F}">
      <dgm:prSet/>
      <dgm:spPr/>
      <dgm:t>
        <a:bodyPr/>
        <a:lstStyle/>
        <a:p>
          <a:endParaRPr lang="ru-RU"/>
        </a:p>
      </dgm:t>
    </dgm:pt>
    <dgm:pt modelId="{2AA52241-557C-4454-A4A7-CDEBD77276E0}" type="sibTrans" cxnId="{58A4BDCA-5870-4008-AD13-C508C59A4C3F}">
      <dgm:prSet/>
      <dgm:spPr/>
      <dgm:t>
        <a:bodyPr/>
        <a:lstStyle/>
        <a:p>
          <a:endParaRPr lang="ru-RU"/>
        </a:p>
      </dgm:t>
    </dgm:pt>
    <dgm:pt modelId="{93E00A48-7C1C-4A40-8560-9C9C30DCE221}">
      <dgm:prSet phldrT="[Текст]" custT="1"/>
      <dgm:spPr/>
      <dgm:t>
        <a:bodyPr/>
        <a:lstStyle/>
        <a:p>
          <a:r>
            <a:rPr lang="ru-RU" sz="900" b="1" dirty="0"/>
            <a:t>АНО «ЦОПП»</a:t>
          </a:r>
        </a:p>
      </dgm:t>
    </dgm:pt>
    <dgm:pt modelId="{A98E5406-3548-43D6-BD7C-552D7C0C03AE}" type="parTrans" cxnId="{27170498-4FDD-4C0D-9A0A-42BDE7D7F734}">
      <dgm:prSet/>
      <dgm:spPr/>
      <dgm:t>
        <a:bodyPr/>
        <a:lstStyle/>
        <a:p>
          <a:endParaRPr lang="ru-RU"/>
        </a:p>
      </dgm:t>
    </dgm:pt>
    <dgm:pt modelId="{62E0576D-6407-4237-95DF-0AA72E592462}" type="sibTrans" cxnId="{27170498-4FDD-4C0D-9A0A-42BDE7D7F734}">
      <dgm:prSet/>
      <dgm:spPr/>
      <dgm:t>
        <a:bodyPr/>
        <a:lstStyle/>
        <a:p>
          <a:endParaRPr lang="ru-RU"/>
        </a:p>
      </dgm:t>
    </dgm:pt>
    <dgm:pt modelId="{E503D471-0EF6-4A11-8C7C-3BB09C287F93}">
      <dgm:prSet phldrT="[Текст]"/>
      <dgm:spPr/>
      <dgm:t>
        <a:bodyPr/>
        <a:lstStyle/>
        <a:p>
          <a:r>
            <a:rPr lang="ru-RU" dirty="0"/>
            <a:t>Контрольно-организационная работа, планирование работ, взаимодействия с работодателями и заинтересованными сторонами, профориентационные мероприятия с молодежью. </a:t>
          </a:r>
        </a:p>
      </dgm:t>
    </dgm:pt>
    <dgm:pt modelId="{B2385399-3F62-42DB-AF8E-496EE30821DE}" type="parTrans" cxnId="{366A4E92-0075-4277-9224-B0BE49E6CAD0}">
      <dgm:prSet/>
      <dgm:spPr/>
      <dgm:t>
        <a:bodyPr/>
        <a:lstStyle/>
        <a:p>
          <a:endParaRPr lang="ru-RU"/>
        </a:p>
      </dgm:t>
    </dgm:pt>
    <dgm:pt modelId="{D364545F-20E4-4066-856C-C756F5A699CC}" type="sibTrans" cxnId="{366A4E92-0075-4277-9224-B0BE49E6CAD0}">
      <dgm:prSet/>
      <dgm:spPr/>
      <dgm:t>
        <a:bodyPr/>
        <a:lstStyle/>
        <a:p>
          <a:endParaRPr lang="ru-RU"/>
        </a:p>
      </dgm:t>
    </dgm:pt>
    <dgm:pt modelId="{DBA86F9E-31E4-4975-9E9E-9FEF5CC13DAE}">
      <dgm:prSet phldrT="[Текст]" custT="1"/>
      <dgm:spPr/>
      <dgm:t>
        <a:bodyPr/>
        <a:lstStyle/>
        <a:p>
          <a:r>
            <a:rPr lang="ru-RU" sz="900" b="1" dirty="0"/>
            <a:t>Центры содействия трудоустройству</a:t>
          </a:r>
        </a:p>
        <a:p>
          <a:r>
            <a:rPr lang="ru-RU" sz="900" b="1" dirty="0"/>
            <a:t>В ПОО</a:t>
          </a:r>
        </a:p>
      </dgm:t>
    </dgm:pt>
    <dgm:pt modelId="{C3FA6CAF-50CC-4BB3-9157-7E8C9D89A47A}" type="parTrans" cxnId="{C866ECEA-7410-40CD-9FA3-E79BD0AC31BC}">
      <dgm:prSet/>
      <dgm:spPr/>
      <dgm:t>
        <a:bodyPr/>
        <a:lstStyle/>
        <a:p>
          <a:endParaRPr lang="ru-RU"/>
        </a:p>
      </dgm:t>
    </dgm:pt>
    <dgm:pt modelId="{15615B43-DED5-49FA-BDBA-952C44486660}" type="sibTrans" cxnId="{C866ECEA-7410-40CD-9FA3-E79BD0AC31BC}">
      <dgm:prSet/>
      <dgm:spPr/>
      <dgm:t>
        <a:bodyPr/>
        <a:lstStyle/>
        <a:p>
          <a:endParaRPr lang="ru-RU"/>
        </a:p>
      </dgm:t>
    </dgm:pt>
    <dgm:pt modelId="{9BA86542-9FB3-4966-A3A3-87D42F69420D}">
      <dgm:prSet phldrT="[Текст]"/>
      <dgm:spPr/>
      <dgm:t>
        <a:bodyPr/>
        <a:lstStyle/>
        <a:p>
          <a:r>
            <a:rPr lang="ru-RU" dirty="0"/>
            <a:t>Взаимодействие с обучающимися и выпускниками ПОО. </a:t>
          </a:r>
        </a:p>
        <a:p>
          <a:r>
            <a:rPr lang="ru-RU" dirty="0"/>
            <a:t>Выполнение мероприятий по планам работ, корректировка плана мероприятий согласно специфике ПОО, профориентационные мероприятия с молодежью. </a:t>
          </a:r>
        </a:p>
      </dgm:t>
    </dgm:pt>
    <dgm:pt modelId="{637E01B7-9E57-4863-A34B-E2619D38A334}" type="parTrans" cxnId="{7E2DB7B7-A8E5-4AF4-BA4A-9848B7047547}">
      <dgm:prSet/>
      <dgm:spPr/>
      <dgm:t>
        <a:bodyPr/>
        <a:lstStyle/>
        <a:p>
          <a:endParaRPr lang="ru-RU"/>
        </a:p>
      </dgm:t>
    </dgm:pt>
    <dgm:pt modelId="{4D7E669A-989E-496F-8A3F-3609177D4305}" type="sibTrans" cxnId="{7E2DB7B7-A8E5-4AF4-BA4A-9848B7047547}">
      <dgm:prSet/>
      <dgm:spPr/>
      <dgm:t>
        <a:bodyPr/>
        <a:lstStyle/>
        <a:p>
          <a:endParaRPr lang="ru-RU"/>
        </a:p>
      </dgm:t>
    </dgm:pt>
    <dgm:pt modelId="{988CD870-4689-41D1-8124-33BC714FA6D2}" type="pres">
      <dgm:prSet presAssocID="{A6977667-7329-4BB9-AC4E-950098BCDF85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A1154BB2-DE4E-4350-A8C3-FF09E44ECD2F}" type="pres">
      <dgm:prSet presAssocID="{3524CD84-434C-4244-9CA5-D93E1412783C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FCA2D8AE-C0FC-40C0-AF51-0121B323D340}" type="pres">
      <dgm:prSet presAssocID="{3524CD84-434C-4244-9CA5-D93E1412783C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85091FC1-843D-4216-8361-E73438CDA260}" type="pres">
      <dgm:prSet presAssocID="{93E00A48-7C1C-4A40-8560-9C9C30DCE221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783E40CB-705F-4EED-AFAC-3D842207BE2D}" type="pres">
      <dgm:prSet presAssocID="{93E00A48-7C1C-4A40-8560-9C9C30DCE221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18208548-E835-4BE7-B320-31F49254953F}" type="pres">
      <dgm:prSet presAssocID="{DBA86F9E-31E4-4975-9E9E-9FEF5CC13DAE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4F734599-A41E-46CC-9A6C-A3CC7FD0781C}" type="pres">
      <dgm:prSet presAssocID="{DBA86F9E-31E4-4975-9E9E-9FEF5CC13DAE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24AF212-4857-41F3-BC56-03374FCA882E}" type="presOf" srcId="{DBA86F9E-31E4-4975-9E9E-9FEF5CC13DAE}" destId="{18208548-E835-4BE7-B320-31F49254953F}" srcOrd="0" destOrd="0" presId="urn:microsoft.com/office/officeart/2009/3/layout/IncreasingArrowsProcess"/>
    <dgm:cxn modelId="{4CAE6F3E-FA74-41CB-B621-3AD5AB8B2C9A}" srcId="{A6977667-7329-4BB9-AC4E-950098BCDF85}" destId="{3524CD84-434C-4244-9CA5-D93E1412783C}" srcOrd="0" destOrd="0" parTransId="{6CE07631-7CCD-4ED7-8DCB-A6B9A309FC5B}" sibTransId="{399AEE43-CEF4-4687-8035-43B28653067A}"/>
    <dgm:cxn modelId="{87976873-2BD2-4419-9E2E-1C111A055854}" type="presOf" srcId="{E503D471-0EF6-4A11-8C7C-3BB09C287F93}" destId="{783E40CB-705F-4EED-AFAC-3D842207BE2D}" srcOrd="0" destOrd="0" presId="urn:microsoft.com/office/officeart/2009/3/layout/IncreasingArrowsProcess"/>
    <dgm:cxn modelId="{D5B29D55-BA46-44F2-83B0-E5C1B2A64344}" type="presOf" srcId="{9BA86542-9FB3-4966-A3A3-87D42F69420D}" destId="{4F734599-A41E-46CC-9A6C-A3CC7FD0781C}" srcOrd="0" destOrd="0" presId="urn:microsoft.com/office/officeart/2009/3/layout/IncreasingArrowsProcess"/>
    <dgm:cxn modelId="{7D6C7C91-841A-4E7B-8B96-922DA60E6F0D}" type="presOf" srcId="{3524CD84-434C-4244-9CA5-D93E1412783C}" destId="{A1154BB2-DE4E-4350-A8C3-FF09E44ECD2F}" srcOrd="0" destOrd="0" presId="urn:microsoft.com/office/officeart/2009/3/layout/IncreasingArrowsProcess"/>
    <dgm:cxn modelId="{366A4E92-0075-4277-9224-B0BE49E6CAD0}" srcId="{93E00A48-7C1C-4A40-8560-9C9C30DCE221}" destId="{E503D471-0EF6-4A11-8C7C-3BB09C287F93}" srcOrd="0" destOrd="0" parTransId="{B2385399-3F62-42DB-AF8E-496EE30821DE}" sibTransId="{D364545F-20E4-4066-856C-C756F5A699CC}"/>
    <dgm:cxn modelId="{27170498-4FDD-4C0D-9A0A-42BDE7D7F734}" srcId="{A6977667-7329-4BB9-AC4E-950098BCDF85}" destId="{93E00A48-7C1C-4A40-8560-9C9C30DCE221}" srcOrd="1" destOrd="0" parTransId="{A98E5406-3548-43D6-BD7C-552D7C0C03AE}" sibTransId="{62E0576D-6407-4237-95DF-0AA72E592462}"/>
    <dgm:cxn modelId="{1BB3BFA5-B700-42CD-AA8D-C4B43CAFFCF2}" type="presOf" srcId="{A6977667-7329-4BB9-AC4E-950098BCDF85}" destId="{988CD870-4689-41D1-8124-33BC714FA6D2}" srcOrd="0" destOrd="0" presId="urn:microsoft.com/office/officeart/2009/3/layout/IncreasingArrowsProcess"/>
    <dgm:cxn modelId="{DFC396B0-32E6-452F-AD1B-E09667E93350}" type="presOf" srcId="{8E758B3B-15E4-4BF6-B6FE-F6D2B3C6296B}" destId="{FCA2D8AE-C0FC-40C0-AF51-0121B323D340}" srcOrd="0" destOrd="0" presId="urn:microsoft.com/office/officeart/2009/3/layout/IncreasingArrowsProcess"/>
    <dgm:cxn modelId="{7E2DB7B7-A8E5-4AF4-BA4A-9848B7047547}" srcId="{DBA86F9E-31E4-4975-9E9E-9FEF5CC13DAE}" destId="{9BA86542-9FB3-4966-A3A3-87D42F69420D}" srcOrd="0" destOrd="0" parTransId="{637E01B7-9E57-4863-A34B-E2619D38A334}" sibTransId="{4D7E669A-989E-496F-8A3F-3609177D4305}"/>
    <dgm:cxn modelId="{63CEECC6-5214-47C3-945D-ADF4D7DF3E21}" type="presOf" srcId="{93E00A48-7C1C-4A40-8560-9C9C30DCE221}" destId="{85091FC1-843D-4216-8361-E73438CDA260}" srcOrd="0" destOrd="0" presId="urn:microsoft.com/office/officeart/2009/3/layout/IncreasingArrowsProcess"/>
    <dgm:cxn modelId="{58A4BDCA-5870-4008-AD13-C508C59A4C3F}" srcId="{3524CD84-434C-4244-9CA5-D93E1412783C}" destId="{8E758B3B-15E4-4BF6-B6FE-F6D2B3C6296B}" srcOrd="0" destOrd="0" parTransId="{AAC026CF-4E03-49B8-8E39-8168E3130329}" sibTransId="{2AA52241-557C-4454-A4A7-CDEBD77276E0}"/>
    <dgm:cxn modelId="{C866ECEA-7410-40CD-9FA3-E79BD0AC31BC}" srcId="{A6977667-7329-4BB9-AC4E-950098BCDF85}" destId="{DBA86F9E-31E4-4975-9E9E-9FEF5CC13DAE}" srcOrd="2" destOrd="0" parTransId="{C3FA6CAF-50CC-4BB3-9157-7E8C9D89A47A}" sibTransId="{15615B43-DED5-49FA-BDBA-952C44486660}"/>
    <dgm:cxn modelId="{3220E085-C5F9-4286-B454-98117BD2AB2D}" type="presParOf" srcId="{988CD870-4689-41D1-8124-33BC714FA6D2}" destId="{A1154BB2-DE4E-4350-A8C3-FF09E44ECD2F}" srcOrd="0" destOrd="0" presId="urn:microsoft.com/office/officeart/2009/3/layout/IncreasingArrowsProcess"/>
    <dgm:cxn modelId="{D473CD5C-AB91-4B50-B6B1-F444FBE70518}" type="presParOf" srcId="{988CD870-4689-41D1-8124-33BC714FA6D2}" destId="{FCA2D8AE-C0FC-40C0-AF51-0121B323D340}" srcOrd="1" destOrd="0" presId="urn:microsoft.com/office/officeart/2009/3/layout/IncreasingArrowsProcess"/>
    <dgm:cxn modelId="{A8B0855D-39B8-4347-898A-884E7608DD88}" type="presParOf" srcId="{988CD870-4689-41D1-8124-33BC714FA6D2}" destId="{85091FC1-843D-4216-8361-E73438CDA260}" srcOrd="2" destOrd="0" presId="urn:microsoft.com/office/officeart/2009/3/layout/IncreasingArrowsProcess"/>
    <dgm:cxn modelId="{B4E7E6F5-F138-4370-A2FE-2FA1F3071046}" type="presParOf" srcId="{988CD870-4689-41D1-8124-33BC714FA6D2}" destId="{783E40CB-705F-4EED-AFAC-3D842207BE2D}" srcOrd="3" destOrd="0" presId="urn:microsoft.com/office/officeart/2009/3/layout/IncreasingArrowsProcess"/>
    <dgm:cxn modelId="{4637FFE1-8BDB-48CD-B744-A1F4B85F547D}" type="presParOf" srcId="{988CD870-4689-41D1-8124-33BC714FA6D2}" destId="{18208548-E835-4BE7-B320-31F49254953F}" srcOrd="4" destOrd="0" presId="urn:microsoft.com/office/officeart/2009/3/layout/IncreasingArrowsProcess"/>
    <dgm:cxn modelId="{DC7FD1DD-0758-430B-BA31-EE01B681F956}" type="presParOf" srcId="{988CD870-4689-41D1-8124-33BC714FA6D2}" destId="{4F734599-A41E-46CC-9A6C-A3CC7FD0781C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EF0434-4701-4307-A648-B2EA04FDA74D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C7D05A-2929-4807-B269-D75C20A4B9CD}">
      <dgm:prSet phldrT="[Текст]" custT="1"/>
      <dgm:spPr/>
      <dgm:t>
        <a:bodyPr/>
        <a:lstStyle/>
        <a:p>
          <a:r>
            <a:rPr lang="ru-RU" sz="700" dirty="0"/>
            <a:t>2020</a:t>
          </a:r>
        </a:p>
      </dgm:t>
    </dgm:pt>
    <dgm:pt modelId="{DF9028FA-197E-4BBF-BF8A-754501C2DABF}" type="parTrans" cxnId="{2F81DF08-C226-4E46-9BD8-03115A8A1CB1}">
      <dgm:prSet/>
      <dgm:spPr/>
      <dgm:t>
        <a:bodyPr/>
        <a:lstStyle/>
        <a:p>
          <a:endParaRPr lang="ru-RU"/>
        </a:p>
      </dgm:t>
    </dgm:pt>
    <dgm:pt modelId="{92E01D09-CDD9-49A8-975E-FADE4F67D6CC}" type="sibTrans" cxnId="{2F81DF08-C226-4E46-9BD8-03115A8A1CB1}">
      <dgm:prSet/>
      <dgm:spPr/>
      <dgm:t>
        <a:bodyPr/>
        <a:lstStyle/>
        <a:p>
          <a:endParaRPr lang="ru-RU"/>
        </a:p>
      </dgm:t>
    </dgm:pt>
    <dgm:pt modelId="{7D7F2620-60A9-46B1-83BB-CB1EFC10B105}">
      <dgm:prSet phldrT="[Текст]" custT="1"/>
      <dgm:spPr/>
      <dgm:t>
        <a:bodyPr/>
        <a:lstStyle/>
        <a:p>
          <a:r>
            <a:rPr lang="ru-RU" sz="600" dirty="0"/>
            <a:t>% трудоустройства 72,18% </a:t>
          </a:r>
        </a:p>
      </dgm:t>
    </dgm:pt>
    <dgm:pt modelId="{DD9D5306-891E-45FF-91CF-E12DA5231784}" type="parTrans" cxnId="{FF9BB8E9-5B39-4FD6-8310-847FFBFC19EB}">
      <dgm:prSet/>
      <dgm:spPr/>
      <dgm:t>
        <a:bodyPr/>
        <a:lstStyle/>
        <a:p>
          <a:endParaRPr lang="ru-RU"/>
        </a:p>
      </dgm:t>
    </dgm:pt>
    <dgm:pt modelId="{895011B0-CB74-4067-885F-45D889E592A1}" type="sibTrans" cxnId="{FF9BB8E9-5B39-4FD6-8310-847FFBFC19EB}">
      <dgm:prSet/>
      <dgm:spPr/>
      <dgm:t>
        <a:bodyPr/>
        <a:lstStyle/>
        <a:p>
          <a:endParaRPr lang="ru-RU"/>
        </a:p>
      </dgm:t>
    </dgm:pt>
    <dgm:pt modelId="{A3F88857-3A12-4126-810F-60EF01820320}">
      <dgm:prSet phldrT="[Текст]" custT="1"/>
      <dgm:spPr/>
      <dgm:t>
        <a:bodyPr/>
        <a:lstStyle/>
        <a:p>
          <a:r>
            <a:rPr lang="ru-RU" sz="700" dirty="0"/>
            <a:t>2021</a:t>
          </a:r>
        </a:p>
      </dgm:t>
    </dgm:pt>
    <dgm:pt modelId="{B1421F49-9526-4C12-A499-36D8F054C25B}" type="parTrans" cxnId="{6B4E4F3C-4C0B-4437-AA49-2CA342064BB3}">
      <dgm:prSet/>
      <dgm:spPr/>
      <dgm:t>
        <a:bodyPr/>
        <a:lstStyle/>
        <a:p>
          <a:endParaRPr lang="ru-RU"/>
        </a:p>
      </dgm:t>
    </dgm:pt>
    <dgm:pt modelId="{C7704AA4-2315-48EA-A61F-BA72E1ED9D67}" type="sibTrans" cxnId="{6B4E4F3C-4C0B-4437-AA49-2CA342064BB3}">
      <dgm:prSet/>
      <dgm:spPr/>
      <dgm:t>
        <a:bodyPr/>
        <a:lstStyle/>
        <a:p>
          <a:endParaRPr lang="ru-RU"/>
        </a:p>
      </dgm:t>
    </dgm:pt>
    <dgm:pt modelId="{BC9B85CF-AB55-48A5-9FF6-736F936D1F97}">
      <dgm:prSet phldrT="[Текст]" custT="1"/>
      <dgm:spPr/>
      <dgm:t>
        <a:bodyPr/>
        <a:lstStyle/>
        <a:p>
          <a:r>
            <a:rPr lang="ru-RU" sz="600" dirty="0"/>
            <a:t>% трудоустройства 67,44%</a:t>
          </a:r>
        </a:p>
      </dgm:t>
    </dgm:pt>
    <dgm:pt modelId="{3FD47756-3C0A-4486-8CFD-3B49CAB5636B}" type="parTrans" cxnId="{5FFDC87D-0E49-414C-8072-DF49806B0694}">
      <dgm:prSet/>
      <dgm:spPr/>
      <dgm:t>
        <a:bodyPr/>
        <a:lstStyle/>
        <a:p>
          <a:endParaRPr lang="ru-RU"/>
        </a:p>
      </dgm:t>
    </dgm:pt>
    <dgm:pt modelId="{7BF58575-95D5-47C4-B0E6-39E9ADAA0BF3}" type="sibTrans" cxnId="{5FFDC87D-0E49-414C-8072-DF49806B0694}">
      <dgm:prSet/>
      <dgm:spPr/>
      <dgm:t>
        <a:bodyPr/>
        <a:lstStyle/>
        <a:p>
          <a:endParaRPr lang="ru-RU"/>
        </a:p>
      </dgm:t>
    </dgm:pt>
    <dgm:pt modelId="{38564FE5-F081-4253-B6D5-A0420B863D0B}" type="pres">
      <dgm:prSet presAssocID="{9DEF0434-4701-4307-A648-B2EA04FDA74D}" presName="Name0" presStyleCnt="0">
        <dgm:presLayoutVars>
          <dgm:dir/>
          <dgm:resizeHandles val="exact"/>
        </dgm:presLayoutVars>
      </dgm:prSet>
      <dgm:spPr/>
    </dgm:pt>
    <dgm:pt modelId="{B5030935-8AAF-4C46-806C-B60C04007A7C}" type="pres">
      <dgm:prSet presAssocID="{9DEF0434-4701-4307-A648-B2EA04FDA74D}" presName="arrow" presStyleLbl="bgShp" presStyleIdx="0" presStyleCnt="1"/>
      <dgm:spPr/>
    </dgm:pt>
    <dgm:pt modelId="{7A55A77B-A7F1-4DF6-90DB-396A8B6F58EC}" type="pres">
      <dgm:prSet presAssocID="{9DEF0434-4701-4307-A648-B2EA04FDA74D}" presName="points" presStyleCnt="0"/>
      <dgm:spPr/>
    </dgm:pt>
    <dgm:pt modelId="{4E0BE63D-7C9C-488F-81ED-915C88ED92B6}" type="pres">
      <dgm:prSet presAssocID="{94C7D05A-2929-4807-B269-D75C20A4B9CD}" presName="compositeA" presStyleCnt="0"/>
      <dgm:spPr/>
    </dgm:pt>
    <dgm:pt modelId="{BF1135F8-F349-4DAA-9FD2-442133BFAA83}" type="pres">
      <dgm:prSet presAssocID="{94C7D05A-2929-4807-B269-D75C20A4B9CD}" presName="textA" presStyleLbl="revTx" presStyleIdx="0" presStyleCnt="2">
        <dgm:presLayoutVars>
          <dgm:bulletEnabled val="1"/>
        </dgm:presLayoutVars>
      </dgm:prSet>
      <dgm:spPr/>
    </dgm:pt>
    <dgm:pt modelId="{DADC99A5-837F-4303-A9AC-1EF01DCECE7E}" type="pres">
      <dgm:prSet presAssocID="{94C7D05A-2929-4807-B269-D75C20A4B9CD}" presName="circleA" presStyleLbl="node1" presStyleIdx="0" presStyleCnt="2"/>
      <dgm:spPr/>
    </dgm:pt>
    <dgm:pt modelId="{F2B806E6-C8A4-4E58-9686-A38AA2D8F36C}" type="pres">
      <dgm:prSet presAssocID="{94C7D05A-2929-4807-B269-D75C20A4B9CD}" presName="spaceA" presStyleCnt="0"/>
      <dgm:spPr/>
    </dgm:pt>
    <dgm:pt modelId="{59F6898D-6018-469F-8793-47EE07AF489A}" type="pres">
      <dgm:prSet presAssocID="{92E01D09-CDD9-49A8-975E-FADE4F67D6CC}" presName="space" presStyleCnt="0"/>
      <dgm:spPr/>
    </dgm:pt>
    <dgm:pt modelId="{63024B79-E813-47E2-AD10-B63CB0602C18}" type="pres">
      <dgm:prSet presAssocID="{A3F88857-3A12-4126-810F-60EF01820320}" presName="compositeB" presStyleCnt="0"/>
      <dgm:spPr/>
    </dgm:pt>
    <dgm:pt modelId="{F78D4FA3-7BBB-436C-BB38-826E487883B8}" type="pres">
      <dgm:prSet presAssocID="{A3F88857-3A12-4126-810F-60EF01820320}" presName="textB" presStyleLbl="revTx" presStyleIdx="1" presStyleCnt="2">
        <dgm:presLayoutVars>
          <dgm:bulletEnabled val="1"/>
        </dgm:presLayoutVars>
      </dgm:prSet>
      <dgm:spPr/>
    </dgm:pt>
    <dgm:pt modelId="{1F39B4CF-BDF7-424C-A93A-6A5A1A333B18}" type="pres">
      <dgm:prSet presAssocID="{A3F88857-3A12-4126-810F-60EF01820320}" presName="circleB" presStyleLbl="node1" presStyleIdx="1" presStyleCnt="2"/>
      <dgm:spPr/>
    </dgm:pt>
    <dgm:pt modelId="{B6309DF5-0AF9-483B-B514-8DA53935C668}" type="pres">
      <dgm:prSet presAssocID="{A3F88857-3A12-4126-810F-60EF01820320}" presName="spaceB" presStyleCnt="0"/>
      <dgm:spPr/>
    </dgm:pt>
  </dgm:ptLst>
  <dgm:cxnLst>
    <dgm:cxn modelId="{2933A104-A415-4273-A089-C6CCFC343906}" type="presOf" srcId="{94C7D05A-2929-4807-B269-D75C20A4B9CD}" destId="{BF1135F8-F349-4DAA-9FD2-442133BFAA83}" srcOrd="0" destOrd="0" presId="urn:microsoft.com/office/officeart/2005/8/layout/hProcess11"/>
    <dgm:cxn modelId="{B8C9EA07-1548-4640-B237-E39241AA7F0A}" type="presOf" srcId="{7D7F2620-60A9-46B1-83BB-CB1EFC10B105}" destId="{BF1135F8-F349-4DAA-9FD2-442133BFAA83}" srcOrd="0" destOrd="1" presId="urn:microsoft.com/office/officeart/2005/8/layout/hProcess11"/>
    <dgm:cxn modelId="{2F81DF08-C226-4E46-9BD8-03115A8A1CB1}" srcId="{9DEF0434-4701-4307-A648-B2EA04FDA74D}" destId="{94C7D05A-2929-4807-B269-D75C20A4B9CD}" srcOrd="0" destOrd="0" parTransId="{DF9028FA-197E-4BBF-BF8A-754501C2DABF}" sibTransId="{92E01D09-CDD9-49A8-975E-FADE4F67D6CC}"/>
    <dgm:cxn modelId="{6B4E4F3C-4C0B-4437-AA49-2CA342064BB3}" srcId="{9DEF0434-4701-4307-A648-B2EA04FDA74D}" destId="{A3F88857-3A12-4126-810F-60EF01820320}" srcOrd="1" destOrd="0" parTransId="{B1421F49-9526-4C12-A499-36D8F054C25B}" sibTransId="{C7704AA4-2315-48EA-A61F-BA72E1ED9D67}"/>
    <dgm:cxn modelId="{C5B00161-1E3C-430A-B7F5-605599B8A93B}" type="presOf" srcId="{9DEF0434-4701-4307-A648-B2EA04FDA74D}" destId="{38564FE5-F081-4253-B6D5-A0420B863D0B}" srcOrd="0" destOrd="0" presId="urn:microsoft.com/office/officeart/2005/8/layout/hProcess11"/>
    <dgm:cxn modelId="{77F70B45-550A-4093-AF9D-0D185CB568C2}" type="presOf" srcId="{BC9B85CF-AB55-48A5-9FF6-736F936D1F97}" destId="{F78D4FA3-7BBB-436C-BB38-826E487883B8}" srcOrd="0" destOrd="1" presId="urn:microsoft.com/office/officeart/2005/8/layout/hProcess11"/>
    <dgm:cxn modelId="{CD130874-5663-4B4B-8EFE-C1145DEF1C61}" type="presOf" srcId="{A3F88857-3A12-4126-810F-60EF01820320}" destId="{F78D4FA3-7BBB-436C-BB38-826E487883B8}" srcOrd="0" destOrd="0" presId="urn:microsoft.com/office/officeart/2005/8/layout/hProcess11"/>
    <dgm:cxn modelId="{5FFDC87D-0E49-414C-8072-DF49806B0694}" srcId="{A3F88857-3A12-4126-810F-60EF01820320}" destId="{BC9B85CF-AB55-48A5-9FF6-736F936D1F97}" srcOrd="0" destOrd="0" parTransId="{3FD47756-3C0A-4486-8CFD-3B49CAB5636B}" sibTransId="{7BF58575-95D5-47C4-B0E6-39E9ADAA0BF3}"/>
    <dgm:cxn modelId="{FF9BB8E9-5B39-4FD6-8310-847FFBFC19EB}" srcId="{94C7D05A-2929-4807-B269-D75C20A4B9CD}" destId="{7D7F2620-60A9-46B1-83BB-CB1EFC10B105}" srcOrd="0" destOrd="0" parTransId="{DD9D5306-891E-45FF-91CF-E12DA5231784}" sibTransId="{895011B0-CB74-4067-885F-45D889E592A1}"/>
    <dgm:cxn modelId="{2277EA8D-1F13-4509-8BCF-C847CD276959}" type="presParOf" srcId="{38564FE5-F081-4253-B6D5-A0420B863D0B}" destId="{B5030935-8AAF-4C46-806C-B60C04007A7C}" srcOrd="0" destOrd="0" presId="urn:microsoft.com/office/officeart/2005/8/layout/hProcess11"/>
    <dgm:cxn modelId="{59449A3D-F0B8-4DC1-B295-AB4DC028E88D}" type="presParOf" srcId="{38564FE5-F081-4253-B6D5-A0420B863D0B}" destId="{7A55A77B-A7F1-4DF6-90DB-396A8B6F58EC}" srcOrd="1" destOrd="0" presId="urn:microsoft.com/office/officeart/2005/8/layout/hProcess11"/>
    <dgm:cxn modelId="{4A9E3CCC-45EB-45BE-83BC-D07DC569503E}" type="presParOf" srcId="{7A55A77B-A7F1-4DF6-90DB-396A8B6F58EC}" destId="{4E0BE63D-7C9C-488F-81ED-915C88ED92B6}" srcOrd="0" destOrd="0" presId="urn:microsoft.com/office/officeart/2005/8/layout/hProcess11"/>
    <dgm:cxn modelId="{C1796C9B-7D45-425A-8608-795F58A78147}" type="presParOf" srcId="{4E0BE63D-7C9C-488F-81ED-915C88ED92B6}" destId="{BF1135F8-F349-4DAA-9FD2-442133BFAA83}" srcOrd="0" destOrd="0" presId="urn:microsoft.com/office/officeart/2005/8/layout/hProcess11"/>
    <dgm:cxn modelId="{98D0F958-1DE1-4DD8-A3E7-E9CE42749940}" type="presParOf" srcId="{4E0BE63D-7C9C-488F-81ED-915C88ED92B6}" destId="{DADC99A5-837F-4303-A9AC-1EF01DCECE7E}" srcOrd="1" destOrd="0" presId="urn:microsoft.com/office/officeart/2005/8/layout/hProcess11"/>
    <dgm:cxn modelId="{42F3A982-DA66-4FDA-B69C-C8275D190BC7}" type="presParOf" srcId="{4E0BE63D-7C9C-488F-81ED-915C88ED92B6}" destId="{F2B806E6-C8A4-4E58-9686-A38AA2D8F36C}" srcOrd="2" destOrd="0" presId="urn:microsoft.com/office/officeart/2005/8/layout/hProcess11"/>
    <dgm:cxn modelId="{BE0C4EBF-F8CA-485E-A3F6-E8415267B467}" type="presParOf" srcId="{7A55A77B-A7F1-4DF6-90DB-396A8B6F58EC}" destId="{59F6898D-6018-469F-8793-47EE07AF489A}" srcOrd="1" destOrd="0" presId="urn:microsoft.com/office/officeart/2005/8/layout/hProcess11"/>
    <dgm:cxn modelId="{BCE5D56A-F46F-456D-B0C6-516667519B87}" type="presParOf" srcId="{7A55A77B-A7F1-4DF6-90DB-396A8B6F58EC}" destId="{63024B79-E813-47E2-AD10-B63CB0602C18}" srcOrd="2" destOrd="0" presId="urn:microsoft.com/office/officeart/2005/8/layout/hProcess11"/>
    <dgm:cxn modelId="{24059E76-E199-4A04-B0B0-AC89A1FB9C16}" type="presParOf" srcId="{63024B79-E813-47E2-AD10-B63CB0602C18}" destId="{F78D4FA3-7BBB-436C-BB38-826E487883B8}" srcOrd="0" destOrd="0" presId="urn:microsoft.com/office/officeart/2005/8/layout/hProcess11"/>
    <dgm:cxn modelId="{CC55472A-DD6E-4D9E-97EA-1DBB228043A8}" type="presParOf" srcId="{63024B79-E813-47E2-AD10-B63CB0602C18}" destId="{1F39B4CF-BDF7-424C-A93A-6A5A1A333B18}" srcOrd="1" destOrd="0" presId="urn:microsoft.com/office/officeart/2005/8/layout/hProcess11"/>
    <dgm:cxn modelId="{FC65BC92-150F-455D-8E58-FA9079535FE6}" type="presParOf" srcId="{63024B79-E813-47E2-AD10-B63CB0602C18}" destId="{B6309DF5-0AF9-483B-B514-8DA53935C668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314A00-D578-411C-B7AD-8A6B650A9FEB}">
      <dsp:nvSpPr>
        <dsp:cNvPr id="0" name=""/>
        <dsp:cNvSpPr/>
      </dsp:nvSpPr>
      <dsp:spPr>
        <a:xfrm>
          <a:off x="2473523" y="1611147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Служба занятости населения области</a:t>
          </a:r>
        </a:p>
      </dsp:txBody>
      <dsp:txXfrm>
        <a:off x="2641783" y="1779407"/>
        <a:ext cx="812433" cy="812433"/>
      </dsp:txXfrm>
    </dsp:sp>
    <dsp:sp modelId="{D3CB9E3F-FE17-405E-831A-A26F76CDBD17}">
      <dsp:nvSpPr>
        <dsp:cNvPr id="0" name=""/>
        <dsp:cNvSpPr/>
      </dsp:nvSpPr>
      <dsp:spPr>
        <a:xfrm rot="16200000">
          <a:off x="2926148" y="119281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2962704" y="1307498"/>
        <a:ext cx="170592" cy="234386"/>
      </dsp:txXfrm>
    </dsp:sp>
    <dsp:sp modelId="{E512B6F3-EB9A-4506-A406-752AD1F7561E}">
      <dsp:nvSpPr>
        <dsp:cNvPr id="0" name=""/>
        <dsp:cNvSpPr/>
      </dsp:nvSpPr>
      <dsp:spPr>
        <a:xfrm>
          <a:off x="2473523" y="2376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Несовершенно-летние граждане</a:t>
          </a:r>
        </a:p>
      </dsp:txBody>
      <dsp:txXfrm>
        <a:off x="2641783" y="170636"/>
        <a:ext cx="812433" cy="812433"/>
      </dsp:txXfrm>
    </dsp:sp>
    <dsp:sp modelId="{86AD5F3B-18B0-4123-9606-18BC605C5196}">
      <dsp:nvSpPr>
        <dsp:cNvPr id="0" name=""/>
        <dsp:cNvSpPr/>
      </dsp:nvSpPr>
      <dsp:spPr>
        <a:xfrm rot="20520000">
          <a:off x="3684604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3686393" y="1833289"/>
        <a:ext cx="170592" cy="234386"/>
      </dsp:txXfrm>
    </dsp:sp>
    <dsp:sp modelId="{4EC87D8A-218D-4776-9EFB-C71C3E2374EB}">
      <dsp:nvSpPr>
        <dsp:cNvPr id="0" name=""/>
        <dsp:cNvSpPr/>
      </dsp:nvSpPr>
      <dsp:spPr>
        <a:xfrm>
          <a:off x="4003555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kern="1200" dirty="0"/>
            <a:t>Выпускники </a:t>
          </a:r>
          <a:br>
            <a:rPr lang="ru-RU" sz="900" kern="1200" dirty="0"/>
          </a:br>
          <a:r>
            <a:rPr lang="ru-RU" sz="900" kern="1200" dirty="0"/>
            <a:t>СПО и ВПО</a:t>
          </a:r>
        </a:p>
      </dsp:txBody>
      <dsp:txXfrm>
        <a:off x="4171815" y="1282269"/>
        <a:ext cx="812433" cy="812433"/>
      </dsp:txXfrm>
    </dsp:sp>
    <dsp:sp modelId="{47CC2FF5-128E-4C58-B1B8-B7513DD7B9B3}">
      <dsp:nvSpPr>
        <dsp:cNvPr id="0" name=""/>
        <dsp:cNvSpPr/>
      </dsp:nvSpPr>
      <dsp:spPr>
        <a:xfrm rot="3240000">
          <a:off x="3394900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3409969" y="2684038"/>
        <a:ext cx="170592" cy="234386"/>
      </dsp:txXfrm>
    </dsp:sp>
    <dsp:sp modelId="{EB2F0D60-A41C-4630-AD0C-F569BA0008FE}">
      <dsp:nvSpPr>
        <dsp:cNvPr id="0" name=""/>
        <dsp:cNvSpPr/>
      </dsp:nvSpPr>
      <dsp:spPr>
        <a:xfrm>
          <a:off x="3419135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/>
            <a:t>Женщины, находящиеся в отпуске по уходу за ребенком</a:t>
          </a:r>
        </a:p>
      </dsp:txBody>
      <dsp:txXfrm>
        <a:off x="3587395" y="3080930"/>
        <a:ext cx="812433" cy="812433"/>
      </dsp:txXfrm>
    </dsp:sp>
    <dsp:sp modelId="{7AB5E3F6-9399-4F35-AC14-6D6064C310C8}">
      <dsp:nvSpPr>
        <dsp:cNvPr id="0" name=""/>
        <dsp:cNvSpPr/>
      </dsp:nvSpPr>
      <dsp:spPr>
        <a:xfrm rot="7560000">
          <a:off x="2457396" y="2635483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 rot="10800000">
        <a:off x="2515438" y="2684038"/>
        <a:ext cx="170592" cy="234386"/>
      </dsp:txXfrm>
    </dsp:sp>
    <dsp:sp modelId="{0F9E4DD7-9FBA-413C-87CC-7048C8B064A7}">
      <dsp:nvSpPr>
        <dsp:cNvPr id="0" name=""/>
        <dsp:cNvSpPr/>
      </dsp:nvSpPr>
      <dsp:spPr>
        <a:xfrm>
          <a:off x="1527911" y="2912670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/>
            <a:t>Женщины, воспитывающие детей дошкольного возраста</a:t>
          </a:r>
        </a:p>
      </dsp:txBody>
      <dsp:txXfrm>
        <a:off x="1696171" y="3080930"/>
        <a:ext cx="812433" cy="812433"/>
      </dsp:txXfrm>
    </dsp:sp>
    <dsp:sp modelId="{F4269016-9ADE-4D9B-9FCD-5079315C7FA0}">
      <dsp:nvSpPr>
        <dsp:cNvPr id="0" name=""/>
        <dsp:cNvSpPr/>
      </dsp:nvSpPr>
      <dsp:spPr>
        <a:xfrm rot="11880000">
          <a:off x="2167692" y="1743864"/>
          <a:ext cx="243703" cy="3906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 rot="10800000">
        <a:off x="2239014" y="1833289"/>
        <a:ext cx="170592" cy="234386"/>
      </dsp:txXfrm>
    </dsp:sp>
    <dsp:sp modelId="{659E2106-CA9C-4700-B623-A5BD893D4682}">
      <dsp:nvSpPr>
        <dsp:cNvPr id="0" name=""/>
        <dsp:cNvSpPr/>
      </dsp:nvSpPr>
      <dsp:spPr>
        <a:xfrm>
          <a:off x="943491" y="1114009"/>
          <a:ext cx="1148953" cy="11489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/>
            <a:t>Граждане, имеющие категорию инвалидности</a:t>
          </a:r>
        </a:p>
      </dsp:txBody>
      <dsp:txXfrm>
        <a:off x="1111751" y="1282269"/>
        <a:ext cx="812433" cy="8124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B6F2C1-3C65-4101-9141-5A1CB83E40EA}">
      <dsp:nvSpPr>
        <dsp:cNvPr id="0" name=""/>
        <dsp:cNvSpPr/>
      </dsp:nvSpPr>
      <dsp:spPr>
        <a:xfrm>
          <a:off x="2111867" y="735837"/>
          <a:ext cx="2901269" cy="161696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7DA860-239A-41AA-9C3A-EE881CB75237}">
      <dsp:nvSpPr>
        <dsp:cNvPr id="0" name=""/>
        <dsp:cNvSpPr/>
      </dsp:nvSpPr>
      <dsp:spPr>
        <a:xfrm>
          <a:off x="982979" y="1655190"/>
          <a:ext cx="213360" cy="2133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D3970A-A4E0-4122-A109-FA6B82E80B45}">
      <dsp:nvSpPr>
        <dsp:cNvPr id="0" name=""/>
        <dsp:cNvSpPr/>
      </dsp:nvSpPr>
      <dsp:spPr>
        <a:xfrm>
          <a:off x="1089659" y="1761870"/>
          <a:ext cx="1981200" cy="1626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055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2021 год</a:t>
          </a:r>
        </a:p>
      </dsp:txBody>
      <dsp:txXfrm>
        <a:off x="1089659" y="1761870"/>
        <a:ext cx="1981200" cy="1626870"/>
      </dsp:txXfrm>
    </dsp:sp>
    <dsp:sp modelId="{D8363945-DD65-4706-B4CB-CEEC3C92F1A6}">
      <dsp:nvSpPr>
        <dsp:cNvPr id="0" name=""/>
        <dsp:cNvSpPr/>
      </dsp:nvSpPr>
      <dsp:spPr>
        <a:xfrm>
          <a:off x="2948940" y="683640"/>
          <a:ext cx="365760" cy="3657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9F353F-247D-4553-8F12-D2A7A5AFF715}">
      <dsp:nvSpPr>
        <dsp:cNvPr id="0" name=""/>
        <dsp:cNvSpPr/>
      </dsp:nvSpPr>
      <dsp:spPr>
        <a:xfrm>
          <a:off x="3131820" y="866520"/>
          <a:ext cx="1981200" cy="25222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809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2022 год</a:t>
          </a:r>
        </a:p>
      </dsp:txBody>
      <dsp:txXfrm>
        <a:off x="3131820" y="866520"/>
        <a:ext cx="1981200" cy="25222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B32A5C-5B48-4504-847C-2E1D4030F308}">
      <dsp:nvSpPr>
        <dsp:cNvPr id="0" name=""/>
        <dsp:cNvSpPr/>
      </dsp:nvSpPr>
      <dsp:spPr>
        <a:xfrm>
          <a:off x="412511" y="1800205"/>
          <a:ext cx="2042757" cy="5780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План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35 438</a:t>
          </a:r>
          <a:r>
            <a:rPr lang="ru-RU" sz="1600" kern="1200" dirty="0"/>
            <a:t> </a:t>
          </a:r>
          <a:r>
            <a:rPr lang="ru-RU" sz="1400" kern="1200" dirty="0"/>
            <a:t>подростков</a:t>
          </a:r>
        </a:p>
      </dsp:txBody>
      <dsp:txXfrm>
        <a:off x="429442" y="1817136"/>
        <a:ext cx="2008895" cy="544189"/>
      </dsp:txXfrm>
    </dsp:sp>
    <dsp:sp modelId="{E5F58204-2A02-41B3-B523-54AD039D98BA}">
      <dsp:nvSpPr>
        <dsp:cNvPr id="0" name=""/>
        <dsp:cNvSpPr/>
      </dsp:nvSpPr>
      <dsp:spPr>
        <a:xfrm>
          <a:off x="616787" y="2378257"/>
          <a:ext cx="227728" cy="6016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1621"/>
              </a:lnTo>
              <a:lnTo>
                <a:pt x="227728" y="6016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0895F5-5AD3-4C68-9F58-F1BFF8ED0E67}">
      <dsp:nvSpPr>
        <dsp:cNvPr id="0" name=""/>
        <dsp:cNvSpPr/>
      </dsp:nvSpPr>
      <dsp:spPr>
        <a:xfrm>
          <a:off x="844515" y="2448260"/>
          <a:ext cx="1675756" cy="10632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baseline="0" dirty="0">
              <a:solidFill>
                <a:schemeClr val="accent1"/>
              </a:solidFill>
            </a:rPr>
            <a:t>Трудоустроено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baseline="0" dirty="0">
              <a:solidFill>
                <a:schemeClr val="accent1"/>
              </a:solidFill>
            </a:rPr>
            <a:t>за 9 месяцев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baseline="0" dirty="0">
              <a:solidFill>
                <a:schemeClr val="accent1"/>
              </a:solidFill>
            </a:rPr>
            <a:t>текущего года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baseline="0" dirty="0">
              <a:solidFill>
                <a:schemeClr val="accent1"/>
              </a:solidFill>
            </a:rPr>
            <a:t>36 769 </a:t>
          </a:r>
          <a:r>
            <a:rPr lang="ru-RU" sz="1100" kern="1200" baseline="0" dirty="0">
              <a:solidFill>
                <a:schemeClr val="accent1"/>
              </a:solidFill>
            </a:rPr>
            <a:t>подростков</a:t>
          </a:r>
        </a:p>
      </dsp:txBody>
      <dsp:txXfrm>
        <a:off x="875656" y="2479401"/>
        <a:ext cx="1613474" cy="1000953"/>
      </dsp:txXfrm>
    </dsp:sp>
    <dsp:sp modelId="{89C1C06F-B472-4673-ABB0-48EC7D875D87}">
      <dsp:nvSpPr>
        <dsp:cNvPr id="0" name=""/>
        <dsp:cNvSpPr/>
      </dsp:nvSpPr>
      <dsp:spPr>
        <a:xfrm>
          <a:off x="5709470" y="143998"/>
          <a:ext cx="2159617" cy="21630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Запланировано трудоустроить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45 000 </a:t>
          </a:r>
          <a:r>
            <a:rPr lang="ru-RU" sz="1600" kern="1200" dirty="0"/>
            <a:t>подростков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 выплатой им материальной поддержки</a:t>
          </a:r>
        </a:p>
      </dsp:txBody>
      <dsp:txXfrm>
        <a:off x="5772723" y="207251"/>
        <a:ext cx="2033111" cy="20364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154BB2-DE4E-4350-A8C3-FF09E44ECD2F}">
      <dsp:nvSpPr>
        <dsp:cNvPr id="0" name=""/>
        <dsp:cNvSpPr/>
      </dsp:nvSpPr>
      <dsp:spPr>
        <a:xfrm>
          <a:off x="18984" y="199257"/>
          <a:ext cx="6546311" cy="95339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254000" bIns="151351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/>
            <a:t>Управление профессионального образования</a:t>
          </a:r>
        </a:p>
      </dsp:txBody>
      <dsp:txXfrm>
        <a:off x="18984" y="437605"/>
        <a:ext cx="6307963" cy="476696"/>
      </dsp:txXfrm>
    </dsp:sp>
    <dsp:sp modelId="{FCA2D8AE-C0FC-40C0-AF51-0121B323D340}">
      <dsp:nvSpPr>
        <dsp:cNvPr id="0" name=""/>
        <dsp:cNvSpPr/>
      </dsp:nvSpPr>
      <dsp:spPr>
        <a:xfrm>
          <a:off x="18984" y="934460"/>
          <a:ext cx="2016263" cy="18365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Прогнозирование, анализ, принятие управленческих решений.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Координация работы подведомственных организаций по всем блокам.</a:t>
          </a:r>
        </a:p>
      </dsp:txBody>
      <dsp:txXfrm>
        <a:off x="18984" y="934460"/>
        <a:ext cx="2016263" cy="1836584"/>
      </dsp:txXfrm>
    </dsp:sp>
    <dsp:sp modelId="{85091FC1-843D-4216-8361-E73438CDA260}">
      <dsp:nvSpPr>
        <dsp:cNvPr id="0" name=""/>
        <dsp:cNvSpPr/>
      </dsp:nvSpPr>
      <dsp:spPr>
        <a:xfrm>
          <a:off x="2035248" y="517055"/>
          <a:ext cx="4530047" cy="95339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254000" bIns="151351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/>
            <a:t>АНО «ЦОПП»</a:t>
          </a:r>
        </a:p>
      </dsp:txBody>
      <dsp:txXfrm>
        <a:off x="2035248" y="755403"/>
        <a:ext cx="4291699" cy="476696"/>
      </dsp:txXfrm>
    </dsp:sp>
    <dsp:sp modelId="{783E40CB-705F-4EED-AFAC-3D842207BE2D}">
      <dsp:nvSpPr>
        <dsp:cNvPr id="0" name=""/>
        <dsp:cNvSpPr/>
      </dsp:nvSpPr>
      <dsp:spPr>
        <a:xfrm>
          <a:off x="2035248" y="1252258"/>
          <a:ext cx="2016263" cy="183658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Контрольно-организационная работа, планирование работ, взаимодействия с работодателями и заинтересованными сторонами, профориентационные мероприятия с молодежью. </a:t>
          </a:r>
        </a:p>
      </dsp:txBody>
      <dsp:txXfrm>
        <a:off x="2035248" y="1252258"/>
        <a:ext cx="2016263" cy="1836584"/>
      </dsp:txXfrm>
    </dsp:sp>
    <dsp:sp modelId="{18208548-E835-4BE7-B320-31F49254953F}">
      <dsp:nvSpPr>
        <dsp:cNvPr id="0" name=""/>
        <dsp:cNvSpPr/>
      </dsp:nvSpPr>
      <dsp:spPr>
        <a:xfrm>
          <a:off x="4051512" y="834852"/>
          <a:ext cx="2513783" cy="953392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254000" bIns="151351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/>
            <a:t>Центры содействия трудоустройству</a:t>
          </a:r>
        </a:p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900" b="1" kern="1200" dirty="0"/>
            <a:t>В ПОО</a:t>
          </a:r>
        </a:p>
      </dsp:txBody>
      <dsp:txXfrm>
        <a:off x="4051512" y="1073200"/>
        <a:ext cx="2275435" cy="476696"/>
      </dsp:txXfrm>
    </dsp:sp>
    <dsp:sp modelId="{4F734599-A41E-46CC-9A6C-A3CC7FD0781C}">
      <dsp:nvSpPr>
        <dsp:cNvPr id="0" name=""/>
        <dsp:cNvSpPr/>
      </dsp:nvSpPr>
      <dsp:spPr>
        <a:xfrm>
          <a:off x="4051512" y="1570055"/>
          <a:ext cx="2016263" cy="18097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Взаимодействие с обучающимися и выпускниками ПОО.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Выполнение мероприятий по планам работ, корректировка плана мероприятий согласно специфике ПОО, профориентационные мероприятия с молодежью. </a:t>
          </a:r>
        </a:p>
      </dsp:txBody>
      <dsp:txXfrm>
        <a:off x="4051512" y="1570055"/>
        <a:ext cx="2016263" cy="18097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030935-8AAF-4C46-806C-B60C04007A7C}">
      <dsp:nvSpPr>
        <dsp:cNvPr id="0" name=""/>
        <dsp:cNvSpPr/>
      </dsp:nvSpPr>
      <dsp:spPr>
        <a:xfrm>
          <a:off x="0" y="193646"/>
          <a:ext cx="6696744" cy="25819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1135F8-F349-4DAA-9FD2-442133BFAA83}">
      <dsp:nvSpPr>
        <dsp:cNvPr id="0" name=""/>
        <dsp:cNvSpPr/>
      </dsp:nvSpPr>
      <dsp:spPr>
        <a:xfrm>
          <a:off x="73" y="0"/>
          <a:ext cx="2939962" cy="258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49784" numCol="1" spcCol="1270" anchor="b" anchorCtr="1">
          <a:noAutofit/>
        </a:bodyPr>
        <a:lstStyle/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/>
            <a:t>2020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600" kern="1200" dirty="0"/>
            <a:t>% трудоустройства 72,18% </a:t>
          </a:r>
        </a:p>
      </dsp:txBody>
      <dsp:txXfrm>
        <a:off x="73" y="0"/>
        <a:ext cx="2939962" cy="258194"/>
      </dsp:txXfrm>
    </dsp:sp>
    <dsp:sp modelId="{DADC99A5-837F-4303-A9AC-1EF01DCECE7E}">
      <dsp:nvSpPr>
        <dsp:cNvPr id="0" name=""/>
        <dsp:cNvSpPr/>
      </dsp:nvSpPr>
      <dsp:spPr>
        <a:xfrm>
          <a:off x="1437780" y="290469"/>
          <a:ext cx="64548" cy="64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8D4FA3-7BBB-436C-BB38-826E487883B8}">
      <dsp:nvSpPr>
        <dsp:cNvPr id="0" name=""/>
        <dsp:cNvSpPr/>
      </dsp:nvSpPr>
      <dsp:spPr>
        <a:xfrm>
          <a:off x="3087033" y="387292"/>
          <a:ext cx="2939962" cy="2581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49784" numCol="1" spcCol="1270" anchor="t" anchorCtr="1">
          <a:noAutofit/>
        </a:bodyPr>
        <a:lstStyle/>
        <a:p>
          <a:pPr marL="0" lvl="0" indent="0" algn="l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700" kern="1200" dirty="0"/>
            <a:t>2021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600" kern="1200" dirty="0"/>
            <a:t>% трудоустройства 67,44%</a:t>
          </a:r>
        </a:p>
      </dsp:txBody>
      <dsp:txXfrm>
        <a:off x="3087033" y="387292"/>
        <a:ext cx="2939962" cy="258194"/>
      </dsp:txXfrm>
    </dsp:sp>
    <dsp:sp modelId="{1F39B4CF-BDF7-424C-A93A-6A5A1A333B18}">
      <dsp:nvSpPr>
        <dsp:cNvPr id="0" name=""/>
        <dsp:cNvSpPr/>
      </dsp:nvSpPr>
      <dsp:spPr>
        <a:xfrm>
          <a:off x="4524740" y="290469"/>
          <a:ext cx="64548" cy="645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936"/>
          </a:xfrm>
          <a:prstGeom prst="rect">
            <a:avLst/>
          </a:prstGeom>
        </p:spPr>
        <p:txBody>
          <a:bodyPr vert="horz" lIns="91585" tIns="45792" rIns="91585" bIns="4579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936"/>
          </a:xfrm>
          <a:prstGeom prst="rect">
            <a:avLst/>
          </a:prstGeom>
        </p:spPr>
        <p:txBody>
          <a:bodyPr vert="horz" wrap="square" lIns="91585" tIns="45792" rIns="91585" bIns="4579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11A920C-9C43-4D87-B8AC-4515F9660FCC}" type="datetimeFigureOut">
              <a:rPr lang="ru-RU"/>
              <a:pPr>
                <a:defRPr/>
              </a:pPr>
              <a:t>22.11.2021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705"/>
            <a:ext cx="2945659" cy="495936"/>
          </a:xfrm>
          <a:prstGeom prst="rect">
            <a:avLst/>
          </a:prstGeom>
        </p:spPr>
        <p:txBody>
          <a:bodyPr vert="horz" lIns="91585" tIns="45792" rIns="91585" bIns="4579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705"/>
            <a:ext cx="2945659" cy="495936"/>
          </a:xfrm>
          <a:prstGeom prst="rect">
            <a:avLst/>
          </a:prstGeom>
        </p:spPr>
        <p:txBody>
          <a:bodyPr vert="horz" wrap="square" lIns="91585" tIns="45792" rIns="91585" bIns="4579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9E5EDF5A-6A0A-429B-B027-9137797FFA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5754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936"/>
          </a:xfrm>
          <a:prstGeom prst="rect">
            <a:avLst/>
          </a:prstGeom>
        </p:spPr>
        <p:txBody>
          <a:bodyPr vert="horz" lIns="91585" tIns="45792" rIns="91585" bIns="4579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936"/>
          </a:xfrm>
          <a:prstGeom prst="rect">
            <a:avLst/>
          </a:prstGeom>
        </p:spPr>
        <p:txBody>
          <a:bodyPr vert="horz" wrap="square" lIns="91585" tIns="45792" rIns="91585" bIns="4579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B0A729A-6FD4-426E-862C-880093792712}" type="datetimeFigureOut">
              <a:rPr lang="ru-RU"/>
              <a:pPr>
                <a:defRPr/>
              </a:pPr>
              <a:t>22.11.2021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8900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85" tIns="45792" rIns="91585" bIns="45792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352"/>
            <a:ext cx="5438140" cy="4468177"/>
          </a:xfrm>
          <a:prstGeom prst="rect">
            <a:avLst/>
          </a:prstGeom>
        </p:spPr>
        <p:txBody>
          <a:bodyPr vert="horz" wrap="square" lIns="91585" tIns="45792" rIns="91585" bIns="45792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705"/>
            <a:ext cx="2945659" cy="495936"/>
          </a:xfrm>
          <a:prstGeom prst="rect">
            <a:avLst/>
          </a:prstGeom>
        </p:spPr>
        <p:txBody>
          <a:bodyPr vert="horz" lIns="91585" tIns="45792" rIns="91585" bIns="4579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705"/>
            <a:ext cx="2945659" cy="495936"/>
          </a:xfrm>
          <a:prstGeom prst="rect">
            <a:avLst/>
          </a:prstGeom>
        </p:spPr>
        <p:txBody>
          <a:bodyPr vert="horz" wrap="square" lIns="91585" tIns="45792" rIns="91585" bIns="4579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8EF03DA-49E8-4461-9E3A-9C8CA1B1A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622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5334705-42C5-4D90-9D99-EC6088C35CB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648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74DD16-ADD7-4DFD-9EFA-830F918100B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8900" y="744538"/>
            <a:ext cx="6619875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>
                <a:solidFill>
                  <a:prstClr val="black"/>
                </a:solidFill>
              </a:rPr>
              <a:t>© Copyright Showeet.com – Free PowerPoint Templates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CA3AB2B-189A-4C92-A457-C6A3833631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2548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B66EF-6580-46BD-ACE5-52F517BA0224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1DEC2-341C-4634-8E52-7C91E861C2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19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80CF5-584F-4E8C-9FC1-37BEAF636984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B4B061-A489-4366-BDDF-C21FE5371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02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D76AD-32B2-4ADB-B54E-5B213D1A9273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93910-1D82-4DED-9792-0B020C7912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00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988195-C0FE-446C-AAF8-6923DEA6474F}" type="datetime1">
              <a:rPr lang="en-US" smtClean="0"/>
              <a:t>11/22/2021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C4CF7-D2C9-4AAE-AAE0-E7E5D03A3C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36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9095A-91F5-4108-A60B-FDC76DAEF0F5}" type="datetime1">
              <a:rPr lang="en-US" smtClean="0"/>
              <a:t>11/22/2021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C4F54-10C3-4467-A2E5-35C2DE2766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2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D1E5B-013A-4B70-BF14-A0298D580FE8}" type="datetime1">
              <a:rPr lang="en-US" smtClean="0"/>
              <a:t>11/22/2021</a:t>
            </a:fld>
            <a:endParaRPr lang="en-US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838AB-B1C2-4BC9-932C-D3F585C4D1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5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3BFE4-A52C-49C8-AD7D-2DAAED017973}" type="datetime1">
              <a:rPr lang="en-US" smtClean="0"/>
              <a:t>11/22/2021</a:t>
            </a:fld>
            <a:endParaRPr lang="en-US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9487A-F125-42E5-867D-2B56FF868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7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F6F46-917E-4EB8-97D1-1AF92EF36C62}" type="datetime1">
              <a:rPr lang="en-US" smtClean="0"/>
              <a:t>11/22/2021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84B88-E53E-4471-8374-0DF22E70BC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51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AB330E-2952-431B-A61F-60BC6B8A2EE6}" type="datetime1">
              <a:rPr lang="en-US" smtClean="0"/>
              <a:t>11/22/2021</a:t>
            </a:fld>
            <a:endParaRPr lang="en-US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D4EF7-E10D-4995-BAB3-4EDCDDFE2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68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9BEE23-E393-4837-A6FE-E573A70D8B24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4653A-A2ED-44D8-9917-297DA7F9A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30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BF32D-971E-4E13-BE9D-AB0D07021B90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077AD-B4C9-4C8C-8AAF-E99A51AC60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6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 userDrawn="1"/>
        </p:nvCxnSpPr>
        <p:spPr>
          <a:xfrm>
            <a:off x="628650" y="4701407"/>
            <a:ext cx="7886700" cy="0"/>
          </a:xfrm>
          <a:prstGeom prst="line">
            <a:avLst/>
          </a:prstGeom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20254"/>
            <a:ext cx="7183710" cy="994172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4"/>
            <a:ext cx="973020" cy="273844"/>
          </a:xfrm>
          <a:prstGeom prst="rect">
            <a:avLst/>
          </a:prstGeom>
        </p:spPr>
        <p:txBody>
          <a:bodyPr lIns="0" rIns="0"/>
          <a:lstStyle>
            <a:lvl1pPr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Date Here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8980" y="4767264"/>
            <a:ext cx="5186043" cy="273844"/>
          </a:xfrm>
          <a:prstGeom prst="rect">
            <a:avLst/>
          </a:prstGeom>
        </p:spPr>
        <p:txBody>
          <a:bodyPr rIns="365760"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6366" y="4767264"/>
            <a:ext cx="648984" cy="27384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z="1000" smtClean="0">
                <a:solidFill>
                  <a:schemeClr val="accent2"/>
                </a:solidFill>
              </a:defRPr>
            </a:lvl1pPr>
          </a:lstStyle>
          <a:p>
            <a:fld id="{FC1CF07D-8B3F-4D32-B059-0039CEA46D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7781075" y="4767264"/>
            <a:ext cx="0" cy="273844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041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29150" y="1369219"/>
            <a:ext cx="3886200" cy="15740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29150" y="3057527"/>
            <a:ext cx="3886200" cy="157519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E0C5D-9E02-4109-B9DB-ED73A557A4D7}" type="datetimeFigureOut">
              <a:rPr lang="ru-RU"/>
              <a:pPr>
                <a:defRPr/>
              </a:pPr>
              <a:t>22.11.2021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1BE09-F1F0-43AA-9A58-837B8019E7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187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4AB1ED3-AF6F-45D4-A779-ACA5D1CD3DC3}" type="datetime1">
              <a:rPr lang="en-US" smtClean="0"/>
              <a:t>11/22/2021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81F8B4F-BF33-42D4-AB7E-7E0C9A469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656" r:id="rId1"/>
    <p:sldLayoutId id="2147485657" r:id="rId2"/>
    <p:sldLayoutId id="2147485658" r:id="rId3"/>
    <p:sldLayoutId id="2147485659" r:id="rId4"/>
    <p:sldLayoutId id="2147485660" r:id="rId5"/>
    <p:sldLayoutId id="2147485661" r:id="rId6"/>
    <p:sldLayoutId id="2147485662" r:id="rId7"/>
    <p:sldLayoutId id="2147485663" r:id="rId8"/>
    <p:sldLayoutId id="2147485664" r:id="rId9"/>
    <p:sldLayoutId id="2147485665" r:id="rId10"/>
    <p:sldLayoutId id="2147485666" r:id="rId11"/>
    <p:sldLayoutId id="2147485667" r:id="rId12"/>
    <p:sldLayoutId id="2147485668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microsoft.com/office/2007/relationships/hdphoto" Target="../media/hdphoto1.wdp"/><Relationship Id="rId1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21" Type="http://schemas.microsoft.com/office/2007/relationships/hdphoto" Target="../media/hdphoto5.wdp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microsoft.com/office/2007/relationships/hdphoto" Target="../media/hdphoto3.wdp"/><Relationship Id="rId2" Type="http://schemas.openxmlformats.org/officeDocument/2006/relationships/diagramData" Target="../diagrams/data1.xml"/><Relationship Id="rId16" Type="http://schemas.openxmlformats.org/officeDocument/2006/relationships/image" Target="../media/image11.png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8.png"/><Relationship Id="rId5" Type="http://schemas.openxmlformats.org/officeDocument/2006/relationships/diagramColors" Target="../diagrams/colors1.xml"/><Relationship Id="rId15" Type="http://schemas.microsoft.com/office/2007/relationships/hdphoto" Target="../media/hdphoto2.wdp"/><Relationship Id="rId10" Type="http://schemas.openxmlformats.org/officeDocument/2006/relationships/image" Target="../media/image7.png"/><Relationship Id="rId19" Type="http://schemas.microsoft.com/office/2007/relationships/hdphoto" Target="../media/hdphoto4.wdp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image" Target="../media/image22.jpeg"/><Relationship Id="rId15" Type="http://schemas.openxmlformats.org/officeDocument/2006/relationships/image" Target="../media/image31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hyperlink" Target="https://belgorod.rabota.ru/v3_forEmployers.html" TargetMode="External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12" Type="http://schemas.openxmlformats.org/officeDocument/2006/relationships/hyperlink" Target="https://belgorod.rabota.ru/v3_searchVacancyByParams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11" Type="http://schemas.openxmlformats.org/officeDocument/2006/relationships/hyperlink" Target="https://www.rabotka.ru/" TargetMode="External"/><Relationship Id="rId5" Type="http://schemas.openxmlformats.org/officeDocument/2006/relationships/image" Target="../media/image34.png"/><Relationship Id="rId10" Type="http://schemas.openxmlformats.org/officeDocument/2006/relationships/hyperlink" Target="https://belgorod.hh.ru/" TargetMode="External"/><Relationship Id="rId4" Type="http://schemas.openxmlformats.org/officeDocument/2006/relationships/image" Target="../media/image33.png"/><Relationship Id="rId9" Type="http://schemas.openxmlformats.org/officeDocument/2006/relationships/hyperlink" Target="https://rostrud.gov.ru/" TargetMode="External"/><Relationship Id="rId14" Type="http://schemas.openxmlformats.org/officeDocument/2006/relationships/hyperlink" Target="https://belgorod.rabota.ru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401302" y="4770624"/>
            <a:ext cx="226368" cy="274637"/>
          </a:xfrm>
        </p:spPr>
        <p:txBody>
          <a:bodyPr/>
          <a:lstStyle/>
          <a:p>
            <a:pPr>
              <a:defRPr/>
            </a:pPr>
            <a:fld id="{F721DEC2-341C-4634-8E52-7C91E861C2E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 descr="C:\Users\deUmbra\Desktop\Карта БО без подписей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035" y="987574"/>
            <a:ext cx="4130121" cy="287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con-library.com/images/standing-man-icon/standing-man-icon-28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118208"/>
            <a:ext cx="432049" cy="43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service-lpmb.ru/_img-mercedes-lp/s-ploshad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01" y="3599888"/>
            <a:ext cx="377333" cy="37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72234" y="3650054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27,1 тыс. км2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538" y="3195732"/>
            <a:ext cx="13681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1">
                    <a:lumMod val="75000"/>
                  </a:schemeClr>
                </a:solidFill>
              </a:rPr>
              <a:t>1 541,3 тыс. чел.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7944" y="1347614"/>
            <a:ext cx="43389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Белгородская область.</a:t>
            </a:r>
          </a:p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Лучшие практики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7944" y="2390357"/>
            <a:ext cx="41449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Сервисный подход в работе 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 содействии занятости молодежи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191464" y="2355726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191464" y="3075806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067943" y="3363838"/>
            <a:ext cx="3449983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err="1">
                <a:solidFill>
                  <a:schemeClr val="accent6">
                    <a:lumMod val="75000"/>
                  </a:schemeClr>
                </a:solidFill>
              </a:rPr>
              <a:t>Гаевой</a:t>
            </a: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</a:rPr>
              <a:t> Андрей Петрович</a:t>
            </a:r>
          </a:p>
          <a:p>
            <a:endParaRPr lang="ru-RU" sz="3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000" dirty="0">
                <a:solidFill>
                  <a:schemeClr val="accent1">
                    <a:lumMod val="75000"/>
                  </a:schemeClr>
                </a:solidFill>
              </a:rPr>
              <a:t>Первый заместитель начальника управления по труду</a:t>
            </a:r>
          </a:p>
          <a:p>
            <a:r>
              <a:rPr lang="ru-RU" sz="1000" dirty="0">
                <a:solidFill>
                  <a:schemeClr val="accent1">
                    <a:lumMod val="75000"/>
                  </a:schemeClr>
                </a:solidFill>
              </a:rPr>
              <a:t>и занятости населения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001002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Прямоугольник 17"/>
          <p:cNvSpPr/>
          <p:nvPr/>
        </p:nvSpPr>
        <p:spPr>
          <a:xfrm rot="16200000">
            <a:off x="97571" y="1592871"/>
            <a:ext cx="3456729" cy="3651870"/>
          </a:xfrm>
          <a:custGeom>
            <a:avLst/>
            <a:gdLst>
              <a:gd name="connsiteX0" fmla="*/ 0 w 2915816"/>
              <a:gd name="connsiteY0" fmla="*/ 0 h 3651870"/>
              <a:gd name="connsiteX1" fmla="*/ 2915816 w 2915816"/>
              <a:gd name="connsiteY1" fmla="*/ 0 h 3651870"/>
              <a:gd name="connsiteX2" fmla="*/ 2915816 w 2915816"/>
              <a:gd name="connsiteY2" fmla="*/ 3651870 h 3651870"/>
              <a:gd name="connsiteX3" fmla="*/ 0 w 2915816"/>
              <a:gd name="connsiteY3" fmla="*/ 3651870 h 3651870"/>
              <a:gd name="connsiteX4" fmla="*/ 0 w 2915816"/>
              <a:gd name="connsiteY4" fmla="*/ 0 h 3651870"/>
              <a:gd name="connsiteX0" fmla="*/ 0 w 2915816"/>
              <a:gd name="connsiteY0" fmla="*/ 0 h 3651870"/>
              <a:gd name="connsiteX1" fmla="*/ 2915816 w 2915816"/>
              <a:gd name="connsiteY1" fmla="*/ 0 h 3651870"/>
              <a:gd name="connsiteX2" fmla="*/ 1557095 w 2915816"/>
              <a:gd name="connsiteY2" fmla="*/ 1713599 h 3651870"/>
              <a:gd name="connsiteX3" fmla="*/ 0 w 2915816"/>
              <a:gd name="connsiteY3" fmla="*/ 3651870 h 3651870"/>
              <a:gd name="connsiteX4" fmla="*/ 0 w 2915816"/>
              <a:gd name="connsiteY4" fmla="*/ 0 h 3651870"/>
              <a:gd name="connsiteX0" fmla="*/ 0 w 3456729"/>
              <a:gd name="connsiteY0" fmla="*/ 0 h 3651870"/>
              <a:gd name="connsiteX1" fmla="*/ 3456729 w 3456729"/>
              <a:gd name="connsiteY1" fmla="*/ 0 h 3651870"/>
              <a:gd name="connsiteX2" fmla="*/ 1557095 w 3456729"/>
              <a:gd name="connsiteY2" fmla="*/ 1713599 h 3651870"/>
              <a:gd name="connsiteX3" fmla="*/ 0 w 3456729"/>
              <a:gd name="connsiteY3" fmla="*/ 3651870 h 3651870"/>
              <a:gd name="connsiteX4" fmla="*/ 0 w 3456729"/>
              <a:gd name="connsiteY4" fmla="*/ 0 h 3651870"/>
              <a:gd name="connsiteX0" fmla="*/ 0 w 3456729"/>
              <a:gd name="connsiteY0" fmla="*/ 0 h 3651870"/>
              <a:gd name="connsiteX1" fmla="*/ 3456729 w 3456729"/>
              <a:gd name="connsiteY1" fmla="*/ 0 h 3651870"/>
              <a:gd name="connsiteX2" fmla="*/ 1743839 w 3456729"/>
              <a:gd name="connsiteY2" fmla="*/ 1810190 h 3651870"/>
              <a:gd name="connsiteX3" fmla="*/ 0 w 3456729"/>
              <a:gd name="connsiteY3" fmla="*/ 3651870 h 3651870"/>
              <a:gd name="connsiteX4" fmla="*/ 0 w 3456729"/>
              <a:gd name="connsiteY4" fmla="*/ 0 h 365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729" h="3651870">
                <a:moveTo>
                  <a:pt x="0" y="0"/>
                </a:moveTo>
                <a:lnTo>
                  <a:pt x="3456729" y="0"/>
                </a:lnTo>
                <a:lnTo>
                  <a:pt x="1743839" y="1810190"/>
                </a:lnTo>
                <a:lnTo>
                  <a:pt x="0" y="365187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-4317" y="637461"/>
            <a:ext cx="3456729" cy="3651870"/>
          </a:xfrm>
          <a:custGeom>
            <a:avLst/>
            <a:gdLst>
              <a:gd name="connsiteX0" fmla="*/ 0 w 2915816"/>
              <a:gd name="connsiteY0" fmla="*/ 0 h 3651870"/>
              <a:gd name="connsiteX1" fmla="*/ 2915816 w 2915816"/>
              <a:gd name="connsiteY1" fmla="*/ 0 h 3651870"/>
              <a:gd name="connsiteX2" fmla="*/ 2915816 w 2915816"/>
              <a:gd name="connsiteY2" fmla="*/ 3651870 h 3651870"/>
              <a:gd name="connsiteX3" fmla="*/ 0 w 2915816"/>
              <a:gd name="connsiteY3" fmla="*/ 3651870 h 3651870"/>
              <a:gd name="connsiteX4" fmla="*/ 0 w 2915816"/>
              <a:gd name="connsiteY4" fmla="*/ 0 h 3651870"/>
              <a:gd name="connsiteX0" fmla="*/ 0 w 2915816"/>
              <a:gd name="connsiteY0" fmla="*/ 0 h 3651870"/>
              <a:gd name="connsiteX1" fmla="*/ 2915816 w 2915816"/>
              <a:gd name="connsiteY1" fmla="*/ 0 h 3651870"/>
              <a:gd name="connsiteX2" fmla="*/ 1557095 w 2915816"/>
              <a:gd name="connsiteY2" fmla="*/ 1713599 h 3651870"/>
              <a:gd name="connsiteX3" fmla="*/ 0 w 2915816"/>
              <a:gd name="connsiteY3" fmla="*/ 3651870 h 3651870"/>
              <a:gd name="connsiteX4" fmla="*/ 0 w 2915816"/>
              <a:gd name="connsiteY4" fmla="*/ 0 h 3651870"/>
              <a:gd name="connsiteX0" fmla="*/ 0 w 3456729"/>
              <a:gd name="connsiteY0" fmla="*/ 0 h 3651870"/>
              <a:gd name="connsiteX1" fmla="*/ 3456729 w 3456729"/>
              <a:gd name="connsiteY1" fmla="*/ 0 h 3651870"/>
              <a:gd name="connsiteX2" fmla="*/ 1557095 w 3456729"/>
              <a:gd name="connsiteY2" fmla="*/ 1713599 h 3651870"/>
              <a:gd name="connsiteX3" fmla="*/ 0 w 3456729"/>
              <a:gd name="connsiteY3" fmla="*/ 3651870 h 3651870"/>
              <a:gd name="connsiteX4" fmla="*/ 0 w 3456729"/>
              <a:gd name="connsiteY4" fmla="*/ 0 h 3651870"/>
              <a:gd name="connsiteX0" fmla="*/ 0 w 3456729"/>
              <a:gd name="connsiteY0" fmla="*/ 0 h 3651870"/>
              <a:gd name="connsiteX1" fmla="*/ 3456729 w 3456729"/>
              <a:gd name="connsiteY1" fmla="*/ 0 h 3651870"/>
              <a:gd name="connsiteX2" fmla="*/ 1743839 w 3456729"/>
              <a:gd name="connsiteY2" fmla="*/ 1810190 h 3651870"/>
              <a:gd name="connsiteX3" fmla="*/ 0 w 3456729"/>
              <a:gd name="connsiteY3" fmla="*/ 3651870 h 3651870"/>
              <a:gd name="connsiteX4" fmla="*/ 0 w 3456729"/>
              <a:gd name="connsiteY4" fmla="*/ 0 h 365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729" h="3651870">
                <a:moveTo>
                  <a:pt x="0" y="0"/>
                </a:moveTo>
                <a:lnTo>
                  <a:pt x="3456729" y="0"/>
                </a:lnTo>
                <a:lnTo>
                  <a:pt x="1743839" y="1810190"/>
                </a:lnTo>
                <a:lnTo>
                  <a:pt x="0" y="365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920109244"/>
              </p:ext>
            </p:extLst>
          </p:nvPr>
        </p:nvGraphicFramePr>
        <p:xfrm>
          <a:off x="2638674" y="7715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107950" y="-66790"/>
            <a:ext cx="89281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Основные категории граждан, относящихся к молодежи (14 – 35 лет*),</a:t>
            </a:r>
            <a:br>
              <a:rPr lang="ru-RU" altLang="ru-RU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altLang="ru-RU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в отношении которых СЗН области ведет наиболее активную деятельность</a:t>
            </a:r>
            <a:br>
              <a:rPr lang="ru-RU" altLang="ru-RU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altLang="ru-RU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в рамках обеспечения занятостью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178" y="699542"/>
            <a:ext cx="302866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* В соответствии с ФЗ «О молодежной политике в Российской Федерации»</a:t>
            </a:r>
            <a:br>
              <a:rPr lang="ru-RU" sz="11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</a:br>
            <a:r>
              <a:rPr lang="ru-RU" sz="1100" b="1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от 30.12.2020 N 489-ФЗ</a:t>
            </a:r>
          </a:p>
        </p:txBody>
      </p:sp>
      <p:pic>
        <p:nvPicPr>
          <p:cNvPr id="13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82532" y="4317517"/>
            <a:ext cx="16501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4070AA"/>
                </a:solidFill>
              </a:rPr>
              <a:t>обратилось за истекший период 2021 года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2699816" y="2211710"/>
            <a:ext cx="936080" cy="511267"/>
            <a:chOff x="2165806" y="2165199"/>
            <a:chExt cx="936080" cy="511267"/>
          </a:xfrm>
        </p:grpSpPr>
        <p:sp>
          <p:nvSpPr>
            <p:cNvPr id="15" name="TextBox 14"/>
            <p:cNvSpPr txBox="1"/>
            <p:nvPr/>
          </p:nvSpPr>
          <p:spPr>
            <a:xfrm>
              <a:off x="2195736" y="2165458"/>
              <a:ext cx="9061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50" dirty="0">
                  <a:solidFill>
                    <a:schemeClr val="accent1">
                      <a:lumMod val="75000"/>
                    </a:schemeClr>
                  </a:solidFill>
                </a:rPr>
                <a:t>219 чел.</a:t>
              </a:r>
            </a:p>
          </p:txBody>
        </p:sp>
        <p:pic>
          <p:nvPicPr>
            <p:cNvPr id="1030" name="Picture 6" descr="https://im0-tub-ru.yandex.net/i?id=c970209f5894e8b7b498c8f6f5d8ab6d&amp;ref=rim&amp;n=33&amp;w=150&amp;h=150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5806" y="216519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s://icon-library.com/images/img_296920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3542" y="2401978"/>
              <a:ext cx="202775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195736" y="2414856"/>
              <a:ext cx="9061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50" dirty="0">
                  <a:solidFill>
                    <a:schemeClr val="accent1">
                      <a:lumMod val="75000"/>
                    </a:schemeClr>
                  </a:solidFill>
                </a:rPr>
                <a:t>52 чел.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82658" y="4666164"/>
            <a:ext cx="2029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4070AA"/>
                </a:solidFill>
              </a:rPr>
              <a:t>состоит на учете СЗН области на конец октября 2021 года</a:t>
            </a:r>
          </a:p>
        </p:txBody>
      </p:sp>
      <p:grpSp>
        <p:nvGrpSpPr>
          <p:cNvPr id="28" name="Группа 27"/>
          <p:cNvGrpSpPr/>
          <p:nvPr/>
        </p:nvGrpSpPr>
        <p:grpSpPr>
          <a:xfrm>
            <a:off x="3162464" y="4011910"/>
            <a:ext cx="1069230" cy="511267"/>
            <a:chOff x="2032656" y="2165199"/>
            <a:chExt cx="1069230" cy="511267"/>
          </a:xfrm>
        </p:grpSpPr>
        <p:sp>
          <p:nvSpPr>
            <p:cNvPr id="29" name="TextBox 28"/>
            <p:cNvSpPr txBox="1"/>
            <p:nvPr/>
          </p:nvSpPr>
          <p:spPr>
            <a:xfrm>
              <a:off x="2195736" y="2165458"/>
              <a:ext cx="9061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50" dirty="0">
                  <a:solidFill>
                    <a:schemeClr val="accent1">
                      <a:lumMod val="75000"/>
                    </a:schemeClr>
                  </a:solidFill>
                </a:rPr>
                <a:t>1 839 чел.</a:t>
              </a:r>
            </a:p>
          </p:txBody>
        </p:sp>
        <p:pic>
          <p:nvPicPr>
            <p:cNvPr id="30" name="Picture 6" descr="https://im0-tub-ru.yandex.net/i?id=c970209f5894e8b7b498c8f6f5d8ab6d&amp;ref=rim&amp;n=33&amp;w=150&amp;h=150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2656" y="216519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8" descr="https://icon-library.com/images/img_296920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0392" y="2401978"/>
              <a:ext cx="202775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2195736" y="2414856"/>
              <a:ext cx="9061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50" dirty="0">
                  <a:solidFill>
                    <a:schemeClr val="accent1">
                      <a:lumMod val="75000"/>
                    </a:schemeClr>
                  </a:solidFill>
                </a:rPr>
                <a:t>474 чел.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4065678" y="1131590"/>
            <a:ext cx="1082386" cy="511267"/>
            <a:chOff x="2019500" y="2165199"/>
            <a:chExt cx="1082386" cy="511267"/>
          </a:xfrm>
        </p:grpSpPr>
        <p:sp>
          <p:nvSpPr>
            <p:cNvPr id="34" name="TextBox 33"/>
            <p:cNvSpPr txBox="1"/>
            <p:nvPr/>
          </p:nvSpPr>
          <p:spPr>
            <a:xfrm>
              <a:off x="2195736" y="2165458"/>
              <a:ext cx="9061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50" dirty="0">
                  <a:solidFill>
                    <a:schemeClr val="accent1">
                      <a:lumMod val="75000"/>
                    </a:schemeClr>
                  </a:solidFill>
                </a:rPr>
                <a:t>13 394 чел.</a:t>
              </a:r>
            </a:p>
          </p:txBody>
        </p:sp>
        <p:pic>
          <p:nvPicPr>
            <p:cNvPr id="35" name="Picture 6" descr="https://im0-tub-ru.yandex.net/i?id=c970209f5894e8b7b498c8f6f5d8ab6d&amp;ref=rim&amp;n=33&amp;w=150&amp;h=150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9500" y="216519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6" name="Picture 8" descr="https://icon-library.com/images/img_296920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27236" y="2401978"/>
              <a:ext cx="202775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2195736" y="2414856"/>
              <a:ext cx="9061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50" dirty="0">
                  <a:solidFill>
                    <a:schemeClr val="accent1">
                      <a:lumMod val="75000"/>
                    </a:schemeClr>
                  </a:solidFill>
                </a:rPr>
                <a:t>364 чел.</a:t>
              </a: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7895258" y="2220255"/>
            <a:ext cx="921572" cy="511267"/>
            <a:chOff x="2032656" y="2165199"/>
            <a:chExt cx="921572" cy="511267"/>
          </a:xfrm>
        </p:grpSpPr>
        <p:sp>
          <p:nvSpPr>
            <p:cNvPr id="39" name="TextBox 38"/>
            <p:cNvSpPr txBox="1"/>
            <p:nvPr/>
          </p:nvSpPr>
          <p:spPr>
            <a:xfrm>
              <a:off x="2048078" y="2165458"/>
              <a:ext cx="9061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50" dirty="0">
                  <a:solidFill>
                    <a:schemeClr val="accent1">
                      <a:lumMod val="75000"/>
                    </a:schemeClr>
                  </a:solidFill>
                </a:rPr>
                <a:t>304 чел.</a:t>
              </a:r>
            </a:p>
          </p:txBody>
        </p:sp>
        <p:pic>
          <p:nvPicPr>
            <p:cNvPr id="40" name="Picture 6" descr="https://im0-tub-ru.yandex.net/i?id=c970209f5894e8b7b498c8f6f5d8ab6d&amp;ref=rim&amp;n=33&amp;w=150&amp;h=150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2656" y="216519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8" descr="https://icon-library.com/images/img_296920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0392" y="2401978"/>
              <a:ext cx="202775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41"/>
            <p:cNvSpPr txBox="1"/>
            <p:nvPr/>
          </p:nvSpPr>
          <p:spPr>
            <a:xfrm>
              <a:off x="2048078" y="2414856"/>
              <a:ext cx="9061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50" dirty="0">
                  <a:solidFill>
                    <a:schemeClr val="accent1">
                      <a:lumMod val="75000"/>
                    </a:schemeClr>
                  </a:solidFill>
                </a:rPr>
                <a:t>76 чел.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7330084" y="4024380"/>
            <a:ext cx="1069230" cy="511267"/>
            <a:chOff x="2032656" y="2165199"/>
            <a:chExt cx="1069230" cy="511267"/>
          </a:xfrm>
        </p:grpSpPr>
        <p:sp>
          <p:nvSpPr>
            <p:cNvPr id="44" name="TextBox 43"/>
            <p:cNvSpPr txBox="1"/>
            <p:nvPr/>
          </p:nvSpPr>
          <p:spPr>
            <a:xfrm>
              <a:off x="2195736" y="2165458"/>
              <a:ext cx="9061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50" dirty="0">
                  <a:solidFill>
                    <a:schemeClr val="accent1">
                      <a:lumMod val="75000"/>
                    </a:schemeClr>
                  </a:solidFill>
                </a:rPr>
                <a:t>320 чел.</a:t>
              </a:r>
            </a:p>
          </p:txBody>
        </p:sp>
        <p:pic>
          <p:nvPicPr>
            <p:cNvPr id="45" name="Picture 6" descr="https://im0-tub-ru.yandex.net/i?id=c970209f5894e8b7b498c8f6f5d8ab6d&amp;ref=rim&amp;n=33&amp;w=150&amp;h=150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2656" y="216519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8" descr="https://icon-library.com/images/img_296920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0392" y="2401978"/>
              <a:ext cx="202775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46"/>
            <p:cNvSpPr txBox="1"/>
            <p:nvPr/>
          </p:nvSpPr>
          <p:spPr>
            <a:xfrm>
              <a:off x="2195736" y="2414856"/>
              <a:ext cx="90615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1050" dirty="0">
                  <a:solidFill>
                    <a:schemeClr val="accent1">
                      <a:lumMod val="75000"/>
                    </a:schemeClr>
                  </a:solidFill>
                </a:rPr>
                <a:t>78 чел.</a:t>
              </a:r>
            </a:p>
          </p:txBody>
        </p:sp>
      </p:grpSp>
      <p:pic>
        <p:nvPicPr>
          <p:cNvPr id="50" name="Picture 6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04" y="4375909"/>
            <a:ext cx="301581" cy="301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8" descr="https://icon-library.com/images/img_296920.pn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43" y="4702834"/>
            <a:ext cx="283885" cy="30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cdn.onlinewebfonts.com/svg/download_53335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hotocopy/>
                    </a14:imgEffect>
                    <a14:imgEffect>
                      <a14:saturation sat="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162" y="2105049"/>
            <a:ext cx="355264" cy="46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C:\Users\deUmbra\Desktop\Инвалид.png"/>
          <p:cNvPicPr>
            <a:picLocks noChangeAspect="1" noChangeArrowheads="1"/>
          </p:cNvPicPr>
          <p:nvPr/>
        </p:nvPicPr>
        <p:blipFill>
          <a:blip r:embed="rId1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647" y="2122124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:\Users\deUmbra\Desktop\несоверш.png"/>
          <p:cNvPicPr>
            <a:picLocks noChangeAspect="1" noChangeArrowheads="1"/>
          </p:cNvPicPr>
          <p:nvPr/>
        </p:nvPicPr>
        <p:blipFill>
          <a:blip r:embed="rId1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742" y="932532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image.flaticon.com/icons/png/512/819/819034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285" y="3811172"/>
            <a:ext cx="432000" cy="4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C:\Users\deUmbra\Desktop\Мама.png"/>
          <p:cNvPicPr>
            <a:picLocks noChangeAspect="1" noChangeArrowheads="1"/>
          </p:cNvPicPr>
          <p:nvPr/>
        </p:nvPicPr>
        <p:blipFill>
          <a:blip r:embed="rId20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841" y="3821816"/>
            <a:ext cx="360000" cy="39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714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12"/>
          <p:cNvSpPr>
            <a:spLocks noChangeArrowheads="1"/>
          </p:cNvSpPr>
          <p:nvPr/>
        </p:nvSpPr>
        <p:spPr bwMode="auto">
          <a:xfrm>
            <a:off x="7215188" y="1982391"/>
            <a:ext cx="1928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FontTx/>
              <a:buChar char="-"/>
            </a:pPr>
            <a:endParaRPr lang="ru-RU" sz="1200" b="1">
              <a:solidFill>
                <a:srgbClr val="0000FF"/>
              </a:solidFill>
            </a:endParaRPr>
          </a:p>
          <a:p>
            <a:pPr algn="l"/>
            <a:endParaRPr lang="ru-RU" sz="1200" b="1">
              <a:solidFill>
                <a:srgbClr val="0000FF"/>
              </a:solidFill>
            </a:endParaRPr>
          </a:p>
        </p:txBody>
      </p:sp>
      <p:sp>
        <p:nvSpPr>
          <p:cNvPr id="18437" name="Скругленный прямоугольник 8"/>
          <p:cNvSpPr>
            <a:spLocks noChangeArrowheads="1"/>
          </p:cNvSpPr>
          <p:nvPr/>
        </p:nvSpPr>
        <p:spPr bwMode="auto">
          <a:xfrm>
            <a:off x="164493" y="3481921"/>
            <a:ext cx="2583723" cy="1447266"/>
          </a:xfrm>
          <a:prstGeom prst="roundRect">
            <a:avLst>
              <a:gd name="adj" fmla="val 16667"/>
            </a:avLst>
          </a:prstGeom>
          <a:solidFill>
            <a:srgbClr val="DCE6F0"/>
          </a:solidFill>
          <a:ln w="25400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sz="1200" b="1" dirty="0">
              <a:latin typeface="+mn-lt"/>
            </a:endParaRPr>
          </a:p>
          <a:p>
            <a:endParaRPr lang="ru-RU" sz="1200" b="1" dirty="0">
              <a:latin typeface="+mn-lt"/>
            </a:endParaRPr>
          </a:p>
          <a:p>
            <a:pPr algn="ctr"/>
            <a:r>
              <a:rPr lang="ru-RU" sz="1200" b="1" dirty="0">
                <a:solidFill>
                  <a:srgbClr val="4070AA"/>
                </a:solidFill>
                <a:latin typeface="+mn-lt"/>
              </a:rPr>
              <a:t>Органы местного самоуправления</a:t>
            </a:r>
          </a:p>
          <a:p>
            <a:pPr algn="ctr"/>
            <a:endParaRPr lang="ru-RU" sz="600" b="1" dirty="0">
              <a:solidFill>
                <a:srgbClr val="4070AA"/>
              </a:solidFill>
              <a:latin typeface="+mn-l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предоставление вакансий для временного  трудоустройства  в муниципальных организациях;</a:t>
            </a: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временное трудоустройство на территории муниципального образования</a:t>
            </a:r>
          </a:p>
          <a:p>
            <a:r>
              <a:rPr lang="ru-RU" sz="1200" b="1" dirty="0">
                <a:latin typeface="+mn-lt"/>
              </a:rPr>
              <a:t> </a:t>
            </a:r>
          </a:p>
          <a:p>
            <a:endParaRPr lang="ru-RU" sz="1200" b="1" dirty="0">
              <a:latin typeface="+mn-lt"/>
            </a:endParaRPr>
          </a:p>
        </p:txBody>
      </p:sp>
      <p:sp>
        <p:nvSpPr>
          <p:cNvPr id="18438" name="Скругленный прямоугольник 8"/>
          <p:cNvSpPr>
            <a:spLocks noChangeArrowheads="1"/>
          </p:cNvSpPr>
          <p:nvPr/>
        </p:nvSpPr>
        <p:spPr bwMode="auto">
          <a:xfrm>
            <a:off x="3226710" y="3792504"/>
            <a:ext cx="2786089" cy="1240457"/>
          </a:xfrm>
          <a:prstGeom prst="roundRect">
            <a:avLst>
              <a:gd name="adj" fmla="val 16667"/>
            </a:avLst>
          </a:prstGeom>
          <a:solidFill>
            <a:srgbClr val="DCE6F0"/>
          </a:solidFill>
          <a:ln w="25400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200" b="1" dirty="0">
                <a:solidFill>
                  <a:srgbClr val="4070AA"/>
                </a:solidFill>
                <a:latin typeface="+mn-lt"/>
              </a:rPr>
              <a:t>Центры занятости населения области</a:t>
            </a:r>
          </a:p>
          <a:p>
            <a:pPr algn="ctr"/>
            <a:endParaRPr lang="ru-RU" sz="600" b="1" dirty="0">
              <a:solidFill>
                <a:srgbClr val="4070AA"/>
              </a:solidFill>
              <a:latin typeface="+mn-lt"/>
            </a:endParaRP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создание и актуализация банка  вакансий;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информирование СМИ  о реализации  проекта;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мониторинг  трудоустройства несовершеннолетних граждан</a:t>
            </a:r>
            <a:endParaRPr lang="ru-RU" sz="1000" dirty="0">
              <a:latin typeface="+mn-lt"/>
            </a:endParaRPr>
          </a:p>
        </p:txBody>
      </p:sp>
      <p:sp>
        <p:nvSpPr>
          <p:cNvPr id="18439" name="Скругленный прямоугольник 8"/>
          <p:cNvSpPr>
            <a:spLocks noChangeArrowheads="1"/>
          </p:cNvSpPr>
          <p:nvPr/>
        </p:nvSpPr>
        <p:spPr bwMode="auto">
          <a:xfrm>
            <a:off x="6556667" y="3363838"/>
            <a:ext cx="2413502" cy="1397964"/>
          </a:xfrm>
          <a:prstGeom prst="roundRect">
            <a:avLst>
              <a:gd name="adj" fmla="val 16667"/>
            </a:avLst>
          </a:prstGeom>
          <a:solidFill>
            <a:srgbClr val="DCE6F0"/>
          </a:solidFill>
          <a:ln w="25400" algn="ctr">
            <a:solidFill>
              <a:schemeClr val="tx2"/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sz="1200" b="1" dirty="0">
              <a:latin typeface="+mn-lt"/>
            </a:endParaRPr>
          </a:p>
          <a:p>
            <a:endParaRPr lang="ru-RU" sz="1200" b="1" dirty="0">
              <a:latin typeface="+mn-lt"/>
            </a:endParaRPr>
          </a:p>
          <a:p>
            <a:pPr algn="ctr"/>
            <a:r>
              <a:rPr lang="ru-RU" sz="1200" b="1" dirty="0">
                <a:solidFill>
                  <a:srgbClr val="4070AA"/>
                </a:solidFill>
                <a:latin typeface="+mn-lt"/>
              </a:rPr>
              <a:t>Работодатели</a:t>
            </a:r>
          </a:p>
          <a:p>
            <a:pPr algn="ctr"/>
            <a:endParaRPr lang="ru-RU" sz="600" b="1" dirty="0">
              <a:solidFill>
                <a:srgbClr val="4070AA"/>
              </a:solidFill>
              <a:latin typeface="+mn-lt"/>
            </a:endParaRP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предоставление вакансии;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трудоустройство несовершеннолетних граждан ;</a:t>
            </a: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информирование ЦЗН о трудоустройстве несовершеннолетних граждан</a:t>
            </a:r>
            <a:endParaRPr lang="ru-RU" sz="1200" b="1" dirty="0">
              <a:latin typeface="+mn-lt"/>
            </a:endParaRPr>
          </a:p>
          <a:p>
            <a:endParaRPr lang="ru-RU" sz="1200" b="1" dirty="0">
              <a:latin typeface="+mn-lt"/>
            </a:endParaRPr>
          </a:p>
          <a:p>
            <a:endParaRPr lang="ru-RU" sz="1200" b="1" dirty="0">
              <a:latin typeface="+mn-lt"/>
            </a:endParaRPr>
          </a:p>
        </p:txBody>
      </p:sp>
      <p:sp>
        <p:nvSpPr>
          <p:cNvPr id="18441" name="Скругленный прямоугольник 8"/>
          <p:cNvSpPr>
            <a:spLocks noChangeArrowheads="1"/>
          </p:cNvSpPr>
          <p:nvPr/>
        </p:nvSpPr>
        <p:spPr bwMode="auto">
          <a:xfrm>
            <a:off x="6477530" y="1376821"/>
            <a:ext cx="2571776" cy="1672803"/>
          </a:xfrm>
          <a:prstGeom prst="roundRect">
            <a:avLst>
              <a:gd name="adj" fmla="val 16667"/>
            </a:avLst>
          </a:prstGeom>
          <a:solidFill>
            <a:srgbClr val="DCE6F0"/>
          </a:solidFill>
          <a:ln w="25400" algn="ctr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200" b="1" dirty="0">
                <a:solidFill>
                  <a:srgbClr val="4070AA"/>
                </a:solidFill>
                <a:latin typeface="+mn-lt"/>
              </a:rPr>
              <a:t>Комиссия по делам несовершеннолетних и  защите их прав области</a:t>
            </a:r>
          </a:p>
          <a:p>
            <a:pPr algn="ctr"/>
            <a:endParaRPr lang="ru-RU" sz="600" b="1" dirty="0">
              <a:solidFill>
                <a:srgbClr val="4070AA"/>
              </a:solidFill>
              <a:latin typeface="+mn-lt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предоставление списков граждан состоящих на профилактическом учете для временного трудоустройства</a:t>
            </a:r>
          </a:p>
        </p:txBody>
      </p:sp>
      <p:sp>
        <p:nvSpPr>
          <p:cNvPr id="18442" name="Скругленный прямоугольник 8"/>
          <p:cNvSpPr>
            <a:spLocks noChangeArrowheads="1"/>
          </p:cNvSpPr>
          <p:nvPr/>
        </p:nvSpPr>
        <p:spPr bwMode="auto">
          <a:xfrm>
            <a:off x="3226718" y="2331612"/>
            <a:ext cx="2786081" cy="1195740"/>
          </a:xfrm>
          <a:prstGeom prst="roundRect">
            <a:avLst>
              <a:gd name="adj" fmla="val 16667"/>
            </a:avLst>
          </a:prstGeom>
          <a:solidFill>
            <a:srgbClr val="5082BE"/>
          </a:solidFill>
          <a:ln w="25400" algn="ctr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300" b="1" dirty="0">
                <a:solidFill>
                  <a:schemeClr val="bg1"/>
                </a:solidFill>
                <a:latin typeface="+mn-lt"/>
              </a:rPr>
              <a:t>Управление по труду и занятости населения области</a:t>
            </a:r>
            <a:br>
              <a:rPr lang="ru-RU" sz="1300" b="1" dirty="0">
                <a:solidFill>
                  <a:schemeClr val="bg1"/>
                </a:solidFill>
                <a:latin typeface="+mn-lt"/>
              </a:rPr>
            </a:br>
            <a:endParaRPr lang="ru-RU" sz="600" b="1" dirty="0">
              <a:solidFill>
                <a:schemeClr val="bg1"/>
              </a:solidFill>
              <a:latin typeface="+mn-lt"/>
            </a:endParaRPr>
          </a:p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1100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координация   работ по организации временного трудоустройства </a:t>
            </a:r>
            <a:endParaRPr lang="ru-RU" sz="12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8444" name="Скругленный прямоугольник 8"/>
          <p:cNvSpPr>
            <a:spLocks noChangeArrowheads="1"/>
          </p:cNvSpPr>
          <p:nvPr/>
        </p:nvSpPr>
        <p:spPr bwMode="auto">
          <a:xfrm>
            <a:off x="2964654" y="671873"/>
            <a:ext cx="3310209" cy="1395821"/>
          </a:xfrm>
          <a:prstGeom prst="roundRect">
            <a:avLst>
              <a:gd name="adj" fmla="val 16667"/>
            </a:avLst>
          </a:prstGeom>
          <a:solidFill>
            <a:srgbClr val="DCE6F0"/>
          </a:solidFill>
          <a:ln w="25400" algn="ctr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ru-RU" sz="1200" b="1" dirty="0">
              <a:latin typeface="+mn-lt"/>
            </a:endParaRPr>
          </a:p>
          <a:p>
            <a:pPr algn="ctr"/>
            <a:r>
              <a:rPr lang="ru-RU" sz="1200" b="1" dirty="0">
                <a:solidFill>
                  <a:srgbClr val="4070AA"/>
                </a:solidFill>
                <a:latin typeface="+mn-lt"/>
              </a:rPr>
              <a:t>Департамент образования области</a:t>
            </a:r>
          </a:p>
          <a:p>
            <a:pPr algn="ctr"/>
            <a:endParaRPr lang="ru-RU" sz="400" b="1" dirty="0">
              <a:solidFill>
                <a:srgbClr val="4070AA"/>
              </a:solidFill>
              <a:latin typeface="+mn-lt"/>
            </a:endParaRP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организация временного трудоустройства студентов профессиональных образовательных организаций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организация трудовых отрядов  для обеспечения временного трудоустройства несовершеннолетних  граждан</a:t>
            </a:r>
            <a:endParaRPr lang="ru-RU" sz="1000" dirty="0">
              <a:latin typeface="+mn-lt"/>
            </a:endParaRPr>
          </a:p>
          <a:p>
            <a:endParaRPr lang="ru-RU" sz="1200" b="1" dirty="0">
              <a:latin typeface="+mn-lt"/>
            </a:endParaRPr>
          </a:p>
        </p:txBody>
      </p:sp>
      <p:cxnSp>
        <p:nvCxnSpPr>
          <p:cNvPr id="31" name="Прямая со стрелкой 30"/>
          <p:cNvCxnSpPr>
            <a:stCxn id="18442" idx="2"/>
            <a:endCxn id="18438" idx="0"/>
          </p:cNvCxnSpPr>
          <p:nvPr/>
        </p:nvCxnSpPr>
        <p:spPr>
          <a:xfrm flipH="1">
            <a:off x="4619755" y="3527352"/>
            <a:ext cx="4" cy="265152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18449" idx="3"/>
            <a:endCxn id="18442" idx="1"/>
          </p:cNvCxnSpPr>
          <p:nvPr/>
        </p:nvCxnSpPr>
        <p:spPr>
          <a:xfrm>
            <a:off x="2748216" y="2213223"/>
            <a:ext cx="478502" cy="71625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8441" idx="1"/>
            <a:endCxn id="18442" idx="3"/>
          </p:cNvCxnSpPr>
          <p:nvPr/>
        </p:nvCxnSpPr>
        <p:spPr>
          <a:xfrm flipH="1">
            <a:off x="6012799" y="2213223"/>
            <a:ext cx="464731" cy="716259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18444" idx="2"/>
            <a:endCxn id="18442" idx="0"/>
          </p:cNvCxnSpPr>
          <p:nvPr/>
        </p:nvCxnSpPr>
        <p:spPr>
          <a:xfrm>
            <a:off x="4619759" y="2067694"/>
            <a:ext cx="0" cy="263918"/>
          </a:xfrm>
          <a:prstGeom prst="straightConnector1">
            <a:avLst/>
          </a:prstGeom>
          <a:ln w="19050">
            <a:solidFill>
              <a:schemeClr val="accent1">
                <a:lumMod val="75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9" name="Скругленный прямоугольник 8"/>
          <p:cNvSpPr>
            <a:spLocks noChangeArrowheads="1"/>
          </p:cNvSpPr>
          <p:nvPr/>
        </p:nvSpPr>
        <p:spPr bwMode="auto">
          <a:xfrm>
            <a:off x="295426" y="1491727"/>
            <a:ext cx="2452790" cy="1442992"/>
          </a:xfrm>
          <a:prstGeom prst="roundRect">
            <a:avLst>
              <a:gd name="adj" fmla="val 16667"/>
            </a:avLst>
          </a:prstGeom>
          <a:solidFill>
            <a:srgbClr val="DCE6F0"/>
          </a:solidFill>
          <a:ln w="25400" algn="ctr">
            <a:solidFill>
              <a:schemeClr val="accent1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pPr algn="ctr"/>
            <a:r>
              <a:rPr lang="ru-RU" sz="1200" b="1" dirty="0">
                <a:solidFill>
                  <a:srgbClr val="4070AA"/>
                </a:solidFill>
                <a:latin typeface="+mn-lt"/>
              </a:rPr>
              <a:t>Департамент здравоохранения области</a:t>
            </a:r>
          </a:p>
          <a:p>
            <a:pPr algn="ctr"/>
            <a:endParaRPr lang="ru-RU" sz="600" b="1" dirty="0">
              <a:solidFill>
                <a:srgbClr val="4070AA"/>
              </a:solidFill>
              <a:latin typeface="+mn-lt"/>
            </a:endParaRPr>
          </a:p>
          <a:p>
            <a:pPr marL="171450" indent="-171450" algn="l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организация прохождения медицинских осмотров  для несовершеннолетних  граждан  желающих временно трудоустроиться</a:t>
            </a:r>
          </a:p>
        </p:txBody>
      </p:sp>
      <p:cxnSp>
        <p:nvCxnSpPr>
          <p:cNvPr id="50" name="Прямая со стрелкой 49"/>
          <p:cNvCxnSpPr>
            <a:stCxn id="18437" idx="3"/>
            <a:endCxn id="18438" idx="1"/>
          </p:cNvCxnSpPr>
          <p:nvPr/>
        </p:nvCxnSpPr>
        <p:spPr>
          <a:xfrm>
            <a:off x="2748216" y="4205554"/>
            <a:ext cx="478494" cy="20717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18438" idx="3"/>
            <a:endCxn id="18439" idx="1"/>
          </p:cNvCxnSpPr>
          <p:nvPr/>
        </p:nvCxnSpPr>
        <p:spPr>
          <a:xfrm flipV="1">
            <a:off x="6012799" y="4062820"/>
            <a:ext cx="543868" cy="34991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0" y="1"/>
            <a:ext cx="9144000" cy="55552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TextBox 8"/>
          <p:cNvSpPr txBox="1">
            <a:spLocks noChangeArrowheads="1"/>
          </p:cNvSpPr>
          <p:nvPr/>
        </p:nvSpPr>
        <p:spPr bwMode="auto">
          <a:xfrm>
            <a:off x="107950" y="32306"/>
            <a:ext cx="89281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Организационно-функциональная схема временного трудоустройства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bg1"/>
                </a:solidFill>
              </a:rPr>
              <a:t>несовершеннолетних граждан в возрасте от 14 до 18 лет в свободное от учебы время</a:t>
            </a:r>
            <a:endParaRPr lang="ru-RU" altLang="ru-RU" sz="14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26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416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17"/>
          <p:cNvSpPr/>
          <p:nvPr/>
        </p:nvSpPr>
        <p:spPr>
          <a:xfrm rot="10800000">
            <a:off x="5940151" y="2800651"/>
            <a:ext cx="3203845" cy="2345566"/>
          </a:xfrm>
          <a:custGeom>
            <a:avLst/>
            <a:gdLst>
              <a:gd name="connsiteX0" fmla="*/ 0 w 2915816"/>
              <a:gd name="connsiteY0" fmla="*/ 0 h 3651870"/>
              <a:gd name="connsiteX1" fmla="*/ 2915816 w 2915816"/>
              <a:gd name="connsiteY1" fmla="*/ 0 h 3651870"/>
              <a:gd name="connsiteX2" fmla="*/ 2915816 w 2915816"/>
              <a:gd name="connsiteY2" fmla="*/ 3651870 h 3651870"/>
              <a:gd name="connsiteX3" fmla="*/ 0 w 2915816"/>
              <a:gd name="connsiteY3" fmla="*/ 3651870 h 3651870"/>
              <a:gd name="connsiteX4" fmla="*/ 0 w 2915816"/>
              <a:gd name="connsiteY4" fmla="*/ 0 h 3651870"/>
              <a:gd name="connsiteX0" fmla="*/ 0 w 2915816"/>
              <a:gd name="connsiteY0" fmla="*/ 0 h 3651870"/>
              <a:gd name="connsiteX1" fmla="*/ 2915816 w 2915816"/>
              <a:gd name="connsiteY1" fmla="*/ 0 h 3651870"/>
              <a:gd name="connsiteX2" fmla="*/ 1557095 w 2915816"/>
              <a:gd name="connsiteY2" fmla="*/ 1713599 h 3651870"/>
              <a:gd name="connsiteX3" fmla="*/ 0 w 2915816"/>
              <a:gd name="connsiteY3" fmla="*/ 3651870 h 3651870"/>
              <a:gd name="connsiteX4" fmla="*/ 0 w 2915816"/>
              <a:gd name="connsiteY4" fmla="*/ 0 h 3651870"/>
              <a:gd name="connsiteX0" fmla="*/ 0 w 3456729"/>
              <a:gd name="connsiteY0" fmla="*/ 0 h 3651870"/>
              <a:gd name="connsiteX1" fmla="*/ 3456729 w 3456729"/>
              <a:gd name="connsiteY1" fmla="*/ 0 h 3651870"/>
              <a:gd name="connsiteX2" fmla="*/ 1557095 w 3456729"/>
              <a:gd name="connsiteY2" fmla="*/ 1713599 h 3651870"/>
              <a:gd name="connsiteX3" fmla="*/ 0 w 3456729"/>
              <a:gd name="connsiteY3" fmla="*/ 3651870 h 3651870"/>
              <a:gd name="connsiteX4" fmla="*/ 0 w 3456729"/>
              <a:gd name="connsiteY4" fmla="*/ 0 h 3651870"/>
              <a:gd name="connsiteX0" fmla="*/ 0 w 3456729"/>
              <a:gd name="connsiteY0" fmla="*/ 0 h 3651870"/>
              <a:gd name="connsiteX1" fmla="*/ 3456729 w 3456729"/>
              <a:gd name="connsiteY1" fmla="*/ 0 h 3651870"/>
              <a:gd name="connsiteX2" fmla="*/ 1743839 w 3456729"/>
              <a:gd name="connsiteY2" fmla="*/ 1810190 h 3651870"/>
              <a:gd name="connsiteX3" fmla="*/ 0 w 3456729"/>
              <a:gd name="connsiteY3" fmla="*/ 3651870 h 3651870"/>
              <a:gd name="connsiteX4" fmla="*/ 0 w 3456729"/>
              <a:gd name="connsiteY4" fmla="*/ 0 h 365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729" h="3651870">
                <a:moveTo>
                  <a:pt x="0" y="0"/>
                </a:moveTo>
                <a:lnTo>
                  <a:pt x="3456729" y="0"/>
                </a:lnTo>
                <a:lnTo>
                  <a:pt x="1743839" y="1810190"/>
                </a:lnTo>
                <a:lnTo>
                  <a:pt x="0" y="365187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07950" y="32306"/>
            <a:ext cx="89281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Организация временного трудоустройства несовершеннолетних граждан </a:t>
            </a:r>
          </a:p>
          <a:p>
            <a:pPr algn="ctr">
              <a:defRPr/>
            </a:pPr>
            <a:r>
              <a:rPr lang="ru-RU" altLang="ru-RU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в возрасте от 14 до 18 лет в свободное от учебы время</a:t>
            </a:r>
          </a:p>
        </p:txBody>
      </p:sp>
      <p:pic>
        <p:nvPicPr>
          <p:cNvPr id="7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352999541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277226161"/>
              </p:ext>
            </p:extLst>
          </p:nvPr>
        </p:nvGraphicFramePr>
        <p:xfrm>
          <a:off x="827584" y="771550"/>
          <a:ext cx="8064896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26" name="Группа 25"/>
          <p:cNvGrpSpPr/>
          <p:nvPr/>
        </p:nvGrpSpPr>
        <p:grpSpPr>
          <a:xfrm>
            <a:off x="2135432" y="4393516"/>
            <a:ext cx="1675756" cy="645409"/>
            <a:chOff x="844515" y="2448260"/>
            <a:chExt cx="1675756" cy="1063235"/>
          </a:xfrm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844515" y="2448260"/>
              <a:ext cx="1675756" cy="106323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875656" y="2479401"/>
              <a:ext cx="1613474" cy="10009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955" tIns="13970" rIns="20955" bIns="1397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kern="1200" baseline="0" dirty="0">
                  <a:solidFill>
                    <a:schemeClr val="accent1"/>
                  </a:solidFill>
                </a:rPr>
                <a:t>Из них с материальной поддержкой </a:t>
              </a:r>
              <a:r>
                <a:rPr lang="ru-RU" sz="1200" b="1" kern="1200" baseline="0" dirty="0">
                  <a:solidFill>
                    <a:schemeClr val="accent1"/>
                  </a:solidFill>
                </a:rPr>
                <a:t>12 829 </a:t>
              </a:r>
              <a:r>
                <a:rPr lang="ru-RU" sz="1100" kern="1200" baseline="0" dirty="0">
                  <a:solidFill>
                    <a:schemeClr val="accent1"/>
                  </a:solidFill>
                </a:rPr>
                <a:t>подростков</a:t>
              </a:r>
            </a:p>
          </p:txBody>
        </p:sp>
      </p:grpSp>
      <p:sp>
        <p:nvSpPr>
          <p:cNvPr id="29" name="Прямая соединительная линия 3"/>
          <p:cNvSpPr/>
          <p:nvPr/>
        </p:nvSpPr>
        <p:spPr>
          <a:xfrm>
            <a:off x="1907704" y="4299942"/>
            <a:ext cx="227728" cy="60162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601621"/>
                </a:lnTo>
                <a:lnTo>
                  <a:pt x="227728" y="601621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Прямоугольник 17"/>
          <p:cNvSpPr/>
          <p:nvPr/>
        </p:nvSpPr>
        <p:spPr>
          <a:xfrm>
            <a:off x="-6438" y="633974"/>
            <a:ext cx="3203848" cy="2448271"/>
          </a:xfrm>
          <a:custGeom>
            <a:avLst/>
            <a:gdLst>
              <a:gd name="connsiteX0" fmla="*/ 0 w 2915816"/>
              <a:gd name="connsiteY0" fmla="*/ 0 h 3651870"/>
              <a:gd name="connsiteX1" fmla="*/ 2915816 w 2915816"/>
              <a:gd name="connsiteY1" fmla="*/ 0 h 3651870"/>
              <a:gd name="connsiteX2" fmla="*/ 2915816 w 2915816"/>
              <a:gd name="connsiteY2" fmla="*/ 3651870 h 3651870"/>
              <a:gd name="connsiteX3" fmla="*/ 0 w 2915816"/>
              <a:gd name="connsiteY3" fmla="*/ 3651870 h 3651870"/>
              <a:gd name="connsiteX4" fmla="*/ 0 w 2915816"/>
              <a:gd name="connsiteY4" fmla="*/ 0 h 3651870"/>
              <a:gd name="connsiteX0" fmla="*/ 0 w 2915816"/>
              <a:gd name="connsiteY0" fmla="*/ 0 h 3651870"/>
              <a:gd name="connsiteX1" fmla="*/ 2915816 w 2915816"/>
              <a:gd name="connsiteY1" fmla="*/ 0 h 3651870"/>
              <a:gd name="connsiteX2" fmla="*/ 1557095 w 2915816"/>
              <a:gd name="connsiteY2" fmla="*/ 1713599 h 3651870"/>
              <a:gd name="connsiteX3" fmla="*/ 0 w 2915816"/>
              <a:gd name="connsiteY3" fmla="*/ 3651870 h 3651870"/>
              <a:gd name="connsiteX4" fmla="*/ 0 w 2915816"/>
              <a:gd name="connsiteY4" fmla="*/ 0 h 3651870"/>
              <a:gd name="connsiteX0" fmla="*/ 0 w 3456729"/>
              <a:gd name="connsiteY0" fmla="*/ 0 h 3651870"/>
              <a:gd name="connsiteX1" fmla="*/ 3456729 w 3456729"/>
              <a:gd name="connsiteY1" fmla="*/ 0 h 3651870"/>
              <a:gd name="connsiteX2" fmla="*/ 1557095 w 3456729"/>
              <a:gd name="connsiteY2" fmla="*/ 1713599 h 3651870"/>
              <a:gd name="connsiteX3" fmla="*/ 0 w 3456729"/>
              <a:gd name="connsiteY3" fmla="*/ 3651870 h 3651870"/>
              <a:gd name="connsiteX4" fmla="*/ 0 w 3456729"/>
              <a:gd name="connsiteY4" fmla="*/ 0 h 3651870"/>
              <a:gd name="connsiteX0" fmla="*/ 0 w 3456729"/>
              <a:gd name="connsiteY0" fmla="*/ 0 h 3651870"/>
              <a:gd name="connsiteX1" fmla="*/ 3456729 w 3456729"/>
              <a:gd name="connsiteY1" fmla="*/ 0 h 3651870"/>
              <a:gd name="connsiteX2" fmla="*/ 1743839 w 3456729"/>
              <a:gd name="connsiteY2" fmla="*/ 1810190 h 3651870"/>
              <a:gd name="connsiteX3" fmla="*/ 0 w 3456729"/>
              <a:gd name="connsiteY3" fmla="*/ 3651870 h 3651870"/>
              <a:gd name="connsiteX4" fmla="*/ 0 w 3456729"/>
              <a:gd name="connsiteY4" fmla="*/ 0 h 365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6729" h="3651870">
                <a:moveTo>
                  <a:pt x="0" y="0"/>
                </a:moveTo>
                <a:lnTo>
                  <a:pt x="3456729" y="0"/>
                </a:lnTo>
                <a:lnTo>
                  <a:pt x="1743839" y="1810190"/>
                </a:lnTo>
                <a:lnTo>
                  <a:pt x="0" y="365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61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Прямоугольник 12"/>
          <p:cNvSpPr>
            <a:spLocks noChangeArrowheads="1"/>
          </p:cNvSpPr>
          <p:nvPr/>
        </p:nvSpPr>
        <p:spPr bwMode="auto">
          <a:xfrm>
            <a:off x="3059832" y="696516"/>
            <a:ext cx="60841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Виды работ для трудоустройства несовершеннолетних  граждан в 2021 году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066349"/>
              </p:ext>
            </p:extLst>
          </p:nvPr>
        </p:nvGraphicFramePr>
        <p:xfrm>
          <a:off x="3957017" y="1446610"/>
          <a:ext cx="4359399" cy="1878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93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817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chemeClr val="bg1"/>
                          </a:solidFill>
                        </a:rPr>
                        <a:t>Виды работ </a:t>
                      </a:r>
                    </a:p>
                  </a:txBody>
                  <a:tcPr marL="72000" marR="72000" marT="54017" marB="540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69">
                <a:tc>
                  <a:txBody>
                    <a:bodyPr/>
                    <a:lstStyle/>
                    <a:p>
                      <a:pPr algn="ctr"/>
                      <a:r>
                        <a:rPr lang="ru-RU" sz="11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Благоустройство  и озеленение территорий </a:t>
                      </a:r>
                    </a:p>
                  </a:txBody>
                  <a:tcPr marT="34301" marB="343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0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Подсобные работы в организациях и предприятиях</a:t>
                      </a:r>
                    </a:p>
                  </a:txBody>
                  <a:tcPr marT="34301" marB="343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719">
                <a:tc>
                  <a:txBody>
                    <a:bodyPr/>
                    <a:lstStyle/>
                    <a:p>
                      <a:pPr algn="ctr"/>
                      <a:r>
                        <a:rPr lang="ru-RU" sz="11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Сельскохозяйственные работы</a:t>
                      </a:r>
                    </a:p>
                  </a:txBody>
                  <a:tcPr marT="34301" marB="343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69"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Работы в слесарных, столярных мастерских</a:t>
                      </a:r>
                      <a:endParaRPr lang="ru-RU" sz="1100" baseline="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T="34301" marB="343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69">
                <a:tc>
                  <a:txBody>
                    <a:bodyPr/>
                    <a:lstStyle/>
                    <a:p>
                      <a:pPr algn="ctr"/>
                      <a:r>
                        <a:rPr lang="ru-RU" sz="11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Ремонтно-восстановительные работы</a:t>
                      </a:r>
                    </a:p>
                  </a:txBody>
                  <a:tcPr marT="34301" marB="343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719">
                <a:tc>
                  <a:txBody>
                    <a:bodyPr/>
                    <a:lstStyle/>
                    <a:p>
                      <a:pPr algn="ctr"/>
                      <a:r>
                        <a:rPr lang="ru-RU" sz="11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Прочие работы</a:t>
                      </a:r>
                    </a:p>
                  </a:txBody>
                  <a:tcPr marT="34301" marB="3430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26" name="Picture 2" descr="http://www.mykizner.ru/upload/medialibrary/041/DSC05816.jpg"/>
          <p:cNvPicPr>
            <a:picLocks noChangeAspect="1" noChangeArrowheads="1"/>
          </p:cNvPicPr>
          <p:nvPr/>
        </p:nvPicPr>
        <p:blipFill rotWithShape="1">
          <a:blip r:embed="rId2" cstate="print"/>
          <a:srcRect l="13517" b="12415"/>
          <a:stretch/>
        </p:blipFill>
        <p:spPr bwMode="auto">
          <a:xfrm>
            <a:off x="5508104" y="3454326"/>
            <a:ext cx="2840992" cy="1689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yalmolod.ru/uploads/news/unnamed_13.jpg"/>
          <p:cNvPicPr>
            <a:picLocks noChangeAspect="1" noChangeArrowheads="1"/>
          </p:cNvPicPr>
          <p:nvPr/>
        </p:nvPicPr>
        <p:blipFill rotWithShape="1">
          <a:blip r:embed="rId3" cstate="print"/>
          <a:srcRect l="4079" r="4519"/>
          <a:stretch/>
        </p:blipFill>
        <p:spPr bwMode="auto">
          <a:xfrm>
            <a:off x="2771800" y="3459529"/>
            <a:ext cx="2736304" cy="1683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8" descr="C:\Documents and Settings\Администратор\Рабочий стол\P106078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30" y="696516"/>
            <a:ext cx="2694270" cy="1443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" descr="C:\Documents and Settings\Администратор\Рабочий стол\DSC025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691" y="3469047"/>
            <a:ext cx="2771800" cy="1674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comp\Desktop\для доклада\IMG-20210622-WA00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2" y="2085697"/>
            <a:ext cx="2653703" cy="14941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107950" y="32306"/>
            <a:ext cx="89281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Организация временного трудоустройства несовершеннолетних граждан </a:t>
            </a:r>
          </a:p>
          <a:p>
            <a:pPr algn="ctr">
              <a:defRPr/>
            </a:pPr>
            <a:r>
              <a:rPr lang="ru-RU" altLang="ru-RU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в возрасте от 14 до 18 лет в свободное от учебы время</a:t>
            </a:r>
          </a:p>
        </p:txBody>
      </p:sp>
      <p:pic>
        <p:nvPicPr>
          <p:cNvPr id="17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6488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652120" y="699542"/>
            <a:ext cx="3456384" cy="4353948"/>
          </a:xfrm>
          <a:prstGeom prst="rect">
            <a:avLst/>
          </a:prstGeom>
          <a:solidFill>
            <a:srgbClr val="DCE6F0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b="1" dirty="0">
                <a:solidFill>
                  <a:srgbClr val="C00000"/>
                </a:solidFill>
              </a:rPr>
              <a:t> </a:t>
            </a:r>
          </a:p>
          <a:p>
            <a:endParaRPr lang="ru-RU" sz="1400" dirty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-20538"/>
            <a:ext cx="8668072" cy="648072"/>
          </a:xfrm>
        </p:spPr>
        <p:txBody>
          <a:bodyPr>
            <a:norm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Трудоустройство выпускников образовательных организаций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высшего образования области </a:t>
            </a:r>
            <a:endParaRPr lang="ru-RU" sz="1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876657"/>
            <a:ext cx="48817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/>
              <a:t>Общее количество выпускников вузов области в 2021 году составляет    </a:t>
            </a:r>
          </a:p>
          <a:p>
            <a:pPr algn="ctr"/>
            <a:r>
              <a:rPr lang="ru-RU" sz="1600" b="1" dirty="0">
                <a:solidFill>
                  <a:srgbClr val="4070AA"/>
                </a:solidFill>
              </a:rPr>
              <a:t>12 591 человек 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9553" y="1815666"/>
            <a:ext cx="5040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Franklin Gothic Book"/>
              </a:rPr>
              <a:t>Количество выпускников высшего образования:   </a:t>
            </a:r>
          </a:p>
          <a:p>
            <a:pPr lvl="0"/>
            <a:r>
              <a:rPr lang="ru-RU" sz="1400" b="1" dirty="0">
                <a:solidFill>
                  <a:srgbClr val="4070AA"/>
                </a:solidFill>
                <a:latin typeface="Franklin Gothic Book"/>
              </a:rPr>
              <a:t>9 946 человек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95588" y="2366278"/>
            <a:ext cx="40685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Franklin Gothic Book"/>
              </a:rPr>
              <a:t>из них:</a:t>
            </a:r>
          </a:p>
          <a:p>
            <a:pPr lvl="0"/>
            <a:r>
              <a:rPr lang="ru-RU" sz="1400" u="sng" dirty="0">
                <a:solidFill>
                  <a:prstClr val="black"/>
                </a:solidFill>
                <a:latin typeface="Franklin Gothic Book"/>
              </a:rPr>
              <a:t>очной формы обучения </a:t>
            </a:r>
            <a:r>
              <a:rPr lang="ru-RU" sz="1400" dirty="0">
                <a:solidFill>
                  <a:prstClr val="black"/>
                </a:solidFill>
                <a:latin typeface="Franklin Gothic Book"/>
              </a:rPr>
              <a:t> – </a:t>
            </a:r>
            <a:r>
              <a:rPr lang="ru-RU" sz="1400" u="sng" dirty="0">
                <a:solidFill>
                  <a:prstClr val="black"/>
                </a:solidFill>
                <a:latin typeface="Franklin Gothic Book"/>
              </a:rPr>
              <a:t> </a:t>
            </a:r>
            <a:r>
              <a:rPr lang="ru-RU" sz="1400" b="1" u="sng" dirty="0">
                <a:solidFill>
                  <a:srgbClr val="4070AA"/>
                </a:solidFill>
                <a:latin typeface="Franklin Gothic Book"/>
              </a:rPr>
              <a:t>5 043 человека</a:t>
            </a:r>
          </a:p>
          <a:p>
            <a:pPr lvl="0"/>
            <a:r>
              <a:rPr lang="ru-RU" sz="1300" dirty="0">
                <a:solidFill>
                  <a:prstClr val="black"/>
                </a:solidFill>
                <a:latin typeface="Franklin Gothic Book"/>
              </a:rPr>
              <a:t>заочной формы обучения – </a:t>
            </a:r>
            <a:r>
              <a:rPr lang="ru-RU" sz="1300" b="1" dirty="0">
                <a:solidFill>
                  <a:prstClr val="black"/>
                </a:solidFill>
                <a:latin typeface="Franklin Gothic Book"/>
              </a:rPr>
              <a:t>4 800  человек</a:t>
            </a:r>
          </a:p>
          <a:p>
            <a:pPr lvl="0"/>
            <a:r>
              <a:rPr lang="ru-RU" sz="1300" dirty="0">
                <a:solidFill>
                  <a:prstClr val="black"/>
                </a:solidFill>
                <a:latin typeface="Franklin Gothic Book"/>
              </a:rPr>
              <a:t>очно- заочной формы обучения – </a:t>
            </a:r>
            <a:r>
              <a:rPr lang="ru-RU" sz="1300" b="1" dirty="0">
                <a:solidFill>
                  <a:prstClr val="black"/>
                </a:solidFill>
                <a:latin typeface="Franklin Gothic Book"/>
              </a:rPr>
              <a:t>103 человека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3327834"/>
            <a:ext cx="5040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Franklin Gothic Book"/>
              </a:rPr>
              <a:t>Количество выпускников  вузов, обучавшихся по программам СПО:     </a:t>
            </a:r>
            <a:r>
              <a:rPr lang="ru-RU" sz="1400" b="1" dirty="0">
                <a:solidFill>
                  <a:prstClr val="black"/>
                </a:solidFill>
                <a:latin typeface="Franklin Gothic Book"/>
              </a:rPr>
              <a:t>2 645 человек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95588" y="3867894"/>
            <a:ext cx="442798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prstClr val="black"/>
                </a:solidFill>
                <a:latin typeface="Franklin Gothic Book"/>
              </a:rPr>
              <a:t>Из них:</a:t>
            </a:r>
          </a:p>
          <a:p>
            <a:pPr lvl="0"/>
            <a:r>
              <a:rPr lang="ru-RU" sz="1400" dirty="0">
                <a:solidFill>
                  <a:prstClr val="black"/>
                </a:solidFill>
                <a:latin typeface="Franklin Gothic Book"/>
              </a:rPr>
              <a:t>Очной формы обучения – 2 393 </a:t>
            </a:r>
          </a:p>
          <a:p>
            <a:pPr lvl="0"/>
            <a:r>
              <a:rPr lang="ru-RU" sz="1400" dirty="0">
                <a:solidFill>
                  <a:prstClr val="black"/>
                </a:solidFill>
                <a:latin typeface="Franklin Gothic Book"/>
              </a:rPr>
              <a:t>заочной формы обучения –  134  человек</a:t>
            </a:r>
          </a:p>
          <a:p>
            <a:pPr lvl="0"/>
            <a:r>
              <a:rPr lang="ru-RU" sz="1400" dirty="0">
                <a:solidFill>
                  <a:prstClr val="black"/>
                </a:solidFill>
                <a:latin typeface="Franklin Gothic Book"/>
              </a:rPr>
              <a:t>очно- заочной формы обучения – 118  человека </a:t>
            </a:r>
          </a:p>
          <a:p>
            <a:pPr lvl="0" algn="ctr"/>
            <a:endParaRPr lang="ru-RU" sz="1400" dirty="0">
              <a:solidFill>
                <a:prstClr val="black"/>
              </a:solidFill>
              <a:latin typeface="Franklin Gothic Book"/>
            </a:endParaRPr>
          </a:p>
          <a:p>
            <a:pPr lvl="0" algn="ctr"/>
            <a:endParaRPr lang="ru-RU" dirty="0">
              <a:solidFill>
                <a:prstClr val="black"/>
              </a:solidFill>
              <a:latin typeface="Franklin Gothic Book"/>
            </a:endParaRPr>
          </a:p>
          <a:p>
            <a:pPr lvl="0" algn="ctr"/>
            <a:r>
              <a:rPr lang="ru-RU" dirty="0">
                <a:solidFill>
                  <a:prstClr val="black"/>
                </a:solidFill>
                <a:latin typeface="Franklin Gothic Book"/>
              </a:rPr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806106" y="1059582"/>
            <a:ext cx="3158382" cy="11003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  <a:p>
            <a:pPr algn="ctr"/>
            <a:r>
              <a:rPr lang="ru-RU" sz="1400" dirty="0"/>
              <a:t>Количество выпускников вузов 2021 года , обучавшихся в рамках  договоров о целевом обучении:</a:t>
            </a:r>
          </a:p>
          <a:p>
            <a:pPr algn="ctr"/>
            <a:endParaRPr lang="ru-RU" sz="1000" dirty="0"/>
          </a:p>
          <a:p>
            <a:pPr algn="ctr"/>
            <a:r>
              <a:rPr lang="ru-RU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780  человек</a:t>
            </a:r>
            <a:r>
              <a:rPr lang="ru-RU" sz="1400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sz="1400" dirty="0"/>
              <a:t> </a:t>
            </a:r>
          </a:p>
        </p:txBody>
      </p:sp>
      <p:graphicFrame>
        <p:nvGraphicFramePr>
          <p:cNvPr id="15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2263394"/>
              </p:ext>
            </p:extLst>
          </p:nvPr>
        </p:nvGraphicFramePr>
        <p:xfrm>
          <a:off x="5665863" y="2679763"/>
          <a:ext cx="3960440" cy="2049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4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369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198" y="951570"/>
            <a:ext cx="8755106" cy="3996444"/>
          </a:xfrm>
        </p:spPr>
        <p:txBody>
          <a:bodyPr/>
          <a:lstStyle/>
          <a:p>
            <a:pPr marL="0" lvl="0" indent="0">
              <a:buNone/>
            </a:pPr>
            <a:endParaRPr lang="ru-RU" sz="2000" dirty="0"/>
          </a:p>
          <a:p>
            <a:pPr lvl="0"/>
            <a:endParaRPr lang="ru-RU" sz="2000" dirty="0"/>
          </a:p>
          <a:p>
            <a:pPr lvl="0">
              <a:buFont typeface="Wingdings" panose="05000000000000000000" pitchFamily="2" charset="2"/>
              <a:buChar char="Ø"/>
            </a:pPr>
            <a:endParaRPr lang="ru-RU" sz="1200" dirty="0"/>
          </a:p>
          <a:p>
            <a:pPr lvl="0">
              <a:buFont typeface="Wingdings" panose="05000000000000000000" pitchFamily="2" charset="2"/>
              <a:buChar char="Ø"/>
            </a:pPr>
            <a:endParaRPr lang="ru-RU" sz="1200" dirty="0"/>
          </a:p>
          <a:p>
            <a:pPr lvl="0">
              <a:buFont typeface="Wingdings" panose="05000000000000000000" pitchFamily="2" charset="2"/>
              <a:buChar char="Ø"/>
            </a:pPr>
            <a:endParaRPr lang="ru-RU" sz="1200" dirty="0"/>
          </a:p>
          <a:p>
            <a:pPr lvl="0">
              <a:buFont typeface="Wingdings" panose="05000000000000000000" pitchFamily="2" charset="2"/>
              <a:buChar char="Ø"/>
            </a:pPr>
            <a:endParaRPr lang="ru-RU" sz="1200" dirty="0"/>
          </a:p>
          <a:p>
            <a:pPr lvl="0">
              <a:buFont typeface="Wingdings" panose="05000000000000000000" pitchFamily="2" charset="2"/>
              <a:buChar char="Ø"/>
            </a:pPr>
            <a:endParaRPr lang="ru-RU" sz="1200" dirty="0"/>
          </a:p>
          <a:p>
            <a:pPr lvl="0">
              <a:buFont typeface="Wingdings" panose="05000000000000000000" pitchFamily="2" charset="2"/>
              <a:buChar char="Ø"/>
            </a:pP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34235" y="1403730"/>
            <a:ext cx="3960439" cy="5919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sz="1300" b="1" dirty="0"/>
              <a:t>МЕРОПРИЯТИЯ</a:t>
            </a:r>
            <a:r>
              <a:rPr lang="ru-RU" sz="1300" dirty="0"/>
              <a:t>    </a:t>
            </a:r>
          </a:p>
          <a:p>
            <a:pPr algn="ctr"/>
            <a:r>
              <a:rPr lang="ru-RU" sz="1200" dirty="0"/>
              <a:t>более </a:t>
            </a:r>
            <a:r>
              <a:rPr lang="ru-RU" sz="1200" b="1" u="sng" dirty="0"/>
              <a:t>300</a:t>
            </a:r>
            <a:r>
              <a:rPr lang="ru-RU" sz="1200" b="1" dirty="0"/>
              <a:t> в год  </a:t>
            </a:r>
          </a:p>
          <a:p>
            <a:pPr algn="ctr"/>
            <a:r>
              <a:rPr lang="ru-RU" sz="1200" dirty="0"/>
              <a:t>(охват </a:t>
            </a:r>
            <a:r>
              <a:rPr lang="ru-RU" sz="1200" b="1" u="sng" dirty="0"/>
              <a:t>17 тыс.  </a:t>
            </a:r>
            <a:r>
              <a:rPr lang="ru-RU" sz="1200" dirty="0"/>
              <a:t>человек)</a:t>
            </a:r>
          </a:p>
          <a:p>
            <a:pPr algn="ctr"/>
            <a:endParaRPr lang="ru-RU" sz="1400" dirty="0"/>
          </a:p>
          <a:p>
            <a:pPr algn="ctr"/>
            <a:endParaRPr lang="ru-RU" sz="800" dirty="0"/>
          </a:p>
          <a:p>
            <a:pPr algn="ctr"/>
            <a:r>
              <a:rPr lang="ru-RU" b="1" dirty="0"/>
              <a:t> 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62" y="1045569"/>
            <a:ext cx="599540" cy="5900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61" y="2787774"/>
            <a:ext cx="605655" cy="559778"/>
          </a:xfrm>
          <a:prstGeom prst="rect">
            <a:avLst/>
          </a:prstGeom>
          <a:solidFill>
            <a:srgbClr val="268AA2"/>
          </a:solidFill>
          <a:ln>
            <a:solidFill>
              <a:schemeClr val="bg1"/>
            </a:solidFill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54" y="1902057"/>
            <a:ext cx="622065" cy="60331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4860032" y="1858566"/>
            <a:ext cx="419490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0" indent="0">
              <a:buNone/>
            </a:pPr>
            <a:endParaRPr lang="ru-RU" sz="800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sz="1400" dirty="0"/>
              <a:t>Парад профессий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sz="1400" dirty="0"/>
              <a:t>Ярмарки вакансий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/>
              <a:t>Дни карьеры университетов/факультетов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sz="1400" dirty="0"/>
              <a:t>Всероссийская акция  «Время карьеры»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1400" dirty="0"/>
              <a:t>Экскурсии на производственные объекты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5616" y="919728"/>
            <a:ext cx="36430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Центры профессиональной карьеры  вузов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616" y="1390005"/>
            <a:ext cx="34485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(структурные подразделения вузов   по содействию в трудоустройстве 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616" y="1923678"/>
            <a:ext cx="345638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Автоматизированные системы содействия трудоустройству студентов и выпускников на сайтах вузов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616" y="2715766"/>
            <a:ext cx="3380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Подбор вакансий через общероссийскую базу вакансий «TRUDVSEM.RU»,  социальные сети</a:t>
            </a:r>
          </a:p>
        </p:txBody>
      </p:sp>
      <p:pic>
        <p:nvPicPr>
          <p:cNvPr id="2055" name="Picture 7" descr="https://apknews.su/files/original/efk/efko_gruppa_company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2514498"/>
            <a:ext cx="3132000" cy="72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28" y="4191930"/>
            <a:ext cx="1152128" cy="37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AutoShape 10" descr="file:///C:/Users/shapovalova_na/Desktop/i.webp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12" descr="file:///C:/Users/shapovalova_na/Desktop/i.webp"/>
          <p:cNvSpPr>
            <a:spLocks noChangeAspect="1" noChangeArrowheads="1"/>
          </p:cNvSpPr>
          <p:nvPr/>
        </p:nvSpPr>
        <p:spPr bwMode="auto">
          <a:xfrm>
            <a:off x="307975" y="5953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4191930"/>
            <a:ext cx="819979" cy="31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7" descr="https://irkutsk.zavodtm.ru/wp-content/uploads/2013/10/lebedinskij-gok-1024x82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62" y="3965261"/>
            <a:ext cx="1368152" cy="80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http://st-status.ru/wp-content/uploads/2018/02/%D0%9B%D0%BE%D0%B3%D0%BE%D1%82%D0%B8%D0%BF-%D1%81-%D0%BD%D0%B0%D0%B7%D0%B2%D0%B0%D0%BD%D0%B8%D0%B5%D0%BC-%D0%A1%D0%93%D0%9E%D0%9A-940x759-768x62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601" y="4244219"/>
            <a:ext cx="1085095" cy="33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https://meatinfo.ru/data/brands/762/brandsMDffBG_img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734" y="4018841"/>
            <a:ext cx="1339386" cy="69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23" descr="https://www.ph4.ru/DL/LOGO/_old/miratorg.gif"/>
          <p:cNvSpPr>
            <a:spLocks noChangeAspect="1" noChangeArrowheads="1"/>
          </p:cNvSpPr>
          <p:nvPr/>
        </p:nvSpPr>
        <p:spPr bwMode="auto">
          <a:xfrm>
            <a:off x="460375" y="120253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25" descr="https://www.ph4.ru/DL/LOGO/_old/miratorg.gif"/>
          <p:cNvSpPr>
            <a:spLocks noChangeAspect="1" noChangeArrowheads="1"/>
          </p:cNvSpPr>
          <p:nvPr/>
        </p:nvSpPr>
        <p:spPr bwMode="auto">
          <a:xfrm>
            <a:off x="612775" y="234553"/>
            <a:ext cx="3048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75" name="Picture 27" descr="https://tmsearch.onlinepatent.ru/images/a10d4dac-7f1e-416b-a526-991a690d345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164069"/>
            <a:ext cx="864000" cy="428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7" name="Picture 29" descr="https://sun9-31.userapi.com/impf/HVYlq5aE5eNEJ-P1oVyTPl7DNExH4QKNHxbZ8g/vsYDfvblR3A.jpg?size=1280x448&amp;quality=96&amp;sign=fc11a3f037261822e75074a6cb36ceae&amp;c_uniq_tag=hmYLumqxcWh8kZuMpmA7x-HOdtSmPOPKdJxXG2mnATU&amp;type=album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1148" y="4594026"/>
            <a:ext cx="1540925" cy="34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083919"/>
            <a:ext cx="1477422" cy="59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1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20538"/>
            <a:ext cx="8668072" cy="608670"/>
          </a:xfrm>
        </p:spPr>
        <p:txBody>
          <a:bodyPr>
            <a:normAutofit/>
          </a:bodyPr>
          <a:lstStyle/>
          <a:p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Деятельность  ВУЗов  по содействию  в трудоустройстве </a:t>
            </a:r>
          </a:p>
        </p:txBody>
      </p:sp>
      <p:pic>
        <p:nvPicPr>
          <p:cNvPr id="2050" name="Picture 2" descr="C:\Users\shapovalova_na\Desktop\1474606-business-recruitment_3x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985" y="692536"/>
            <a:ext cx="1388937" cy="64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94506" y="3435846"/>
            <a:ext cx="7868488" cy="584775"/>
          </a:xfrm>
          <a:prstGeom prst="rect">
            <a:avLst/>
          </a:prstGeom>
          <a:solidFill>
            <a:srgbClr val="DCE6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Заключено   более  </a:t>
            </a:r>
            <a:r>
              <a:rPr lang="ru-RU" sz="1600" b="1" dirty="0">
                <a:solidFill>
                  <a:srgbClr val="4070AA"/>
                </a:solidFill>
              </a:rPr>
              <a:t>4,5 тысяч</a:t>
            </a:r>
            <a:r>
              <a:rPr lang="ru-RU" sz="1600" b="1" dirty="0">
                <a:solidFill>
                  <a:srgbClr val="C00000"/>
                </a:solidFill>
              </a:rPr>
              <a:t>  </a:t>
            </a:r>
            <a:r>
              <a:rPr lang="ru-RU" sz="1600" dirty="0"/>
              <a:t>договоров  об организации  практик   с потенциальными  работодателями  и партнёрами вузов. </a:t>
            </a:r>
          </a:p>
        </p:txBody>
      </p:sp>
    </p:spTree>
    <p:extLst>
      <p:ext uri="{BB962C8B-B14F-4D97-AF65-F5344CB8AC3E}">
        <p14:creationId xmlns:p14="http://schemas.microsoft.com/office/powerpoint/2010/main" val="3336476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063" y="-20538"/>
            <a:ext cx="7742353" cy="584520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Информационные системы по содействию в трудоустройстве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5" t="10864" r="28088" b="44721"/>
          <a:stretch/>
        </p:blipFill>
        <p:spPr bwMode="auto">
          <a:xfrm>
            <a:off x="3209959" y="789553"/>
            <a:ext cx="2802201" cy="17281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89553"/>
            <a:ext cx="2952328" cy="17281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789553"/>
            <a:ext cx="2854457" cy="17281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0"/>
            <a:ext cx="9163050" cy="62865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Franklin Gothic Medium" pitchFamily="34" charset="0"/>
              </a:defRPr>
            </a:lvl9pPr>
          </a:lstStyle>
          <a:p>
            <a:pPr>
              <a:defRPr/>
            </a:pPr>
            <a:endParaRPr lang="ru-RU" sz="2000" b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074" name="Picture 2" descr="O:\Отдел профессионального обучения\МИШКИН\Скриншот Работа в радость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9" r="13393" b="7160"/>
          <a:stretch/>
        </p:blipFill>
        <p:spPr bwMode="auto">
          <a:xfrm>
            <a:off x="107951" y="2571750"/>
            <a:ext cx="2951881" cy="15104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O:\Отдел профессионального обучения\МИШКИН\Скриншот Работа в России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959" y="2571750"/>
            <a:ext cx="2802201" cy="15104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5" y="2571750"/>
            <a:ext cx="2854457" cy="15104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078499"/>
              </p:ext>
            </p:extLst>
          </p:nvPr>
        </p:nvGraphicFramePr>
        <p:xfrm>
          <a:off x="193237" y="4155926"/>
          <a:ext cx="8267196" cy="836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2671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367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https://vk.com/club_cpk_bsu (паблик с вакансиями и советами по поступлению)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https://facultetus.ru/unimanager/84 (цифровая карьерная среда вуза)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700" b="0" dirty="0">
                          <a:solidFill>
                            <a:schemeClr val="tx1"/>
                          </a:solidFill>
                          <a:effectLst/>
                        </a:rPr>
                        <a:t>ZOOM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, Автоматизированная система трудоустройства выпускников - «</a:t>
                      </a:r>
                      <a:r>
                        <a:rPr lang="en-US" sz="700" b="0" dirty="0" err="1">
                          <a:solidFill>
                            <a:schemeClr val="tx1"/>
                          </a:solidFill>
                          <a:effectLst/>
                        </a:rPr>
                        <a:t>Scillbook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», </a:t>
                      </a:r>
                      <a:r>
                        <a:rPr lang="ru-RU" sz="700" b="0" dirty="0" err="1">
                          <a:solidFill>
                            <a:schemeClr val="tx1"/>
                          </a:solidFill>
                          <a:effectLst/>
                        </a:rPr>
                        <a:t>Вконтакте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Сайт Федеральной службы по труду и занятости - </a:t>
                      </a:r>
                      <a:r>
                        <a:rPr lang="ru-RU" sz="700" b="0" u="sng" dirty="0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  <a:t>https://rostrud.gov.ru/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Сайт по поиску работы и сотрудников - </a:t>
                      </a:r>
                      <a:r>
                        <a:rPr lang="ru-RU" sz="700" b="0" u="sng" dirty="0">
                          <a:solidFill>
                            <a:schemeClr val="tx1"/>
                          </a:solidFill>
                          <a:effectLst/>
                          <a:hlinkClick r:id="rId10"/>
                        </a:rPr>
                        <a:t>https://belgorod.hh.ru/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Энциклопедия по трудоустройству - </a:t>
                      </a:r>
                      <a:r>
                        <a:rPr lang="ru-RU" sz="700" b="0" u="sng" dirty="0">
                          <a:solidFill>
                            <a:schemeClr val="tx1"/>
                          </a:solidFill>
                          <a:effectLst/>
                          <a:hlinkClick r:id="rId11"/>
                        </a:rPr>
                        <a:t>https://www.rabotka.ru/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/>
                        <a:buChar char=""/>
                      </a:pP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Сервис для точного и быстрого </a:t>
                      </a:r>
                      <a:r>
                        <a:rPr lang="ru-RU" sz="700" b="0" u="sng" dirty="0">
                          <a:solidFill>
                            <a:schemeClr val="tx1"/>
                          </a:solidFill>
                          <a:effectLst/>
                          <a:hlinkClick r:id="rId12"/>
                        </a:rPr>
                        <a:t>поиска работы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 и </a:t>
                      </a:r>
                      <a:r>
                        <a:rPr lang="ru-RU" sz="700" b="0" u="sng" dirty="0">
                          <a:solidFill>
                            <a:schemeClr val="tx1"/>
                          </a:solidFill>
                          <a:effectLst/>
                          <a:hlinkClick r:id="rId13"/>
                        </a:rPr>
                        <a:t>подбора персонала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 - </a:t>
                      </a:r>
                      <a:r>
                        <a:rPr lang="ru-RU" sz="700" b="0" u="sng" dirty="0">
                          <a:solidFill>
                            <a:schemeClr val="tx1"/>
                          </a:solidFill>
                          <a:effectLst/>
                          <a:hlinkClick r:id="rId14"/>
                        </a:rPr>
                        <a:t>https://belgorod.rabota.ru/</a:t>
                      </a:r>
                      <a:r>
                        <a:rPr lang="ru-RU" sz="7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309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" name="Picture 2" descr="https://sun9-54.userapi.com/c846420/v846420750/136ebc/Vj1CD1Zhm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92785"/>
            <a:ext cx="856402" cy="374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Владислав\Desktop\022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6"/>
          <a:stretch/>
        </p:blipFill>
        <p:spPr bwMode="auto">
          <a:xfrm>
            <a:off x="448024" y="1734112"/>
            <a:ext cx="1891728" cy="102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ладислав\Desktop\Mh4gmOcw6Q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5" t="8211" r="1025" b="-289"/>
          <a:stretch/>
        </p:blipFill>
        <p:spPr bwMode="auto">
          <a:xfrm>
            <a:off x="433214" y="2883459"/>
            <a:ext cx="1905820" cy="100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Владислав\Desktop\tcC-htDrGuY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4" b="5847"/>
          <a:stretch/>
        </p:blipFill>
        <p:spPr bwMode="auto">
          <a:xfrm>
            <a:off x="448025" y="4029912"/>
            <a:ext cx="1891010" cy="95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Владислав\Desktop\-g0ub3gkk2U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705876"/>
            <a:ext cx="1997759" cy="122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67544" y="32306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Организации занятости и трудоустройства студентов в 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свободное от учебы время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2731" y="921831"/>
            <a:ext cx="2750469" cy="577081"/>
          </a:xfrm>
          <a:prstGeom prst="rect">
            <a:avLst/>
          </a:prstGeom>
          <a:solidFill>
            <a:srgbClr val="DCE6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/>
              <a:t>Летняя производственная практика  (стажировки)  в соответствии </a:t>
            </a:r>
          </a:p>
          <a:p>
            <a:pPr algn="ctr"/>
            <a:r>
              <a:rPr lang="ru-RU" sz="1050" b="1" dirty="0"/>
              <a:t>с утвержденными графиками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00" y="910407"/>
            <a:ext cx="2747478" cy="600164"/>
          </a:xfrm>
          <a:prstGeom prst="rect">
            <a:avLst/>
          </a:prstGeom>
          <a:solidFill>
            <a:srgbClr val="DCE6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/>
              <a:t>В 2021 году летнее трудоустройство студентов вузов составило </a:t>
            </a:r>
          </a:p>
          <a:p>
            <a:pPr algn="ctr"/>
            <a:r>
              <a:rPr lang="ru-RU" sz="1100" b="1" dirty="0">
                <a:solidFill>
                  <a:srgbClr val="4070AA"/>
                </a:solidFill>
              </a:rPr>
              <a:t>2,5</a:t>
            </a:r>
            <a:r>
              <a:rPr lang="ru-RU" sz="1100" b="1" dirty="0"/>
              <a:t> тысячи человек.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5856" y="2129407"/>
            <a:ext cx="2460586" cy="1508105"/>
          </a:xfrm>
          <a:prstGeom prst="rect">
            <a:avLst/>
          </a:prstGeom>
          <a:solidFill>
            <a:srgbClr val="DCE6F0"/>
          </a:solidFill>
        </p:spPr>
        <p:txBody>
          <a:bodyPr wrap="square" rtlCol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ü"/>
            </a:pPr>
            <a:endParaRPr lang="ru-RU" sz="800" dirty="0">
              <a:latin typeface="Calibri" pitchFamily="34" charset="0"/>
              <a:cs typeface="Arial" charset="0"/>
            </a:endParaRP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Calibri" pitchFamily="34" charset="0"/>
                <a:cs typeface="Arial" charset="0"/>
              </a:rPr>
              <a:t>Строительные отряды 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Calibri" pitchFamily="34" charset="0"/>
                <a:cs typeface="Arial" charset="0"/>
              </a:rPr>
              <a:t>Педагогические  отряды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Calibri" pitchFamily="34" charset="0"/>
                <a:cs typeface="Arial" charset="0"/>
              </a:rPr>
              <a:t>Медицинские   отряды</a:t>
            </a:r>
          </a:p>
          <a:p>
            <a:pPr marL="171450" lvl="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Calibri" pitchFamily="34" charset="0"/>
                <a:cs typeface="Arial" charset="0"/>
              </a:rPr>
              <a:t>Сервисные  отряды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Calibri" pitchFamily="34" charset="0"/>
                <a:cs typeface="Arial" charset="0"/>
              </a:rPr>
              <a:t>Сельскохозяйственные  отряды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Calibri" pitchFamily="34" charset="0"/>
                <a:cs typeface="Arial" charset="0"/>
              </a:rPr>
              <a:t>Спасательные отряды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Calibri" pitchFamily="34" charset="0"/>
                <a:cs typeface="Arial" charset="0"/>
              </a:rPr>
              <a:t>Отряды проводников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30524" y="2097523"/>
            <a:ext cx="19326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197123" y="1084406"/>
            <a:ext cx="2605739" cy="461665"/>
          </a:xfrm>
          <a:prstGeom prst="rect">
            <a:avLst/>
          </a:prstGeom>
          <a:solidFill>
            <a:srgbClr val="DCE6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Российские студенческие отряды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2731" y="2098256"/>
            <a:ext cx="2750469" cy="2677656"/>
          </a:xfrm>
          <a:prstGeom prst="rect">
            <a:avLst/>
          </a:prstGeom>
          <a:solidFill>
            <a:srgbClr val="DCE6F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50" dirty="0"/>
              <a:t>«ОАО «</a:t>
            </a:r>
            <a:r>
              <a:rPr lang="ru-RU" sz="1050" dirty="0" err="1"/>
              <a:t>Белгородстройдеталь</a:t>
            </a:r>
            <a:r>
              <a:rPr lang="ru-RU" sz="1050" dirty="0"/>
              <a:t>»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50" dirty="0"/>
              <a:t>ОАО «Лебединский ГОК»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50" dirty="0"/>
              <a:t>МБУ «</a:t>
            </a:r>
            <a:r>
              <a:rPr lang="ru-RU" sz="1050" dirty="0" err="1"/>
              <a:t>Белгородблагоустройство</a:t>
            </a:r>
            <a:r>
              <a:rPr lang="ru-RU" sz="1050" dirty="0"/>
              <a:t>»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50" dirty="0"/>
              <a:t>АО «Белгородский хладокомбинат»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50" dirty="0"/>
              <a:t>АО «Белгородский хладокомбинат»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50" dirty="0"/>
              <a:t>ОАО «</a:t>
            </a:r>
            <a:r>
              <a:rPr lang="ru-RU" sz="1050" dirty="0" err="1"/>
              <a:t>ХолсимРус</a:t>
            </a:r>
            <a:r>
              <a:rPr lang="ru-RU" sz="1050" dirty="0"/>
              <a:t>» (Саратовская обл.)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50" dirty="0"/>
              <a:t>Мирный Атом </a:t>
            </a:r>
            <a:r>
              <a:rPr lang="ru-RU" sz="1050" dirty="0" err="1"/>
              <a:t>КуАЭС</a:t>
            </a:r>
            <a:r>
              <a:rPr lang="ru-RU" sz="1050" dirty="0"/>
              <a:t> 2021»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50" dirty="0"/>
              <a:t>ООО «</a:t>
            </a:r>
            <a:r>
              <a:rPr lang="ru-RU" sz="1050" dirty="0" err="1"/>
              <a:t>Сенгилеевский</a:t>
            </a:r>
            <a:r>
              <a:rPr lang="ru-RU" sz="1050" dirty="0"/>
              <a:t> цементный завод» (Ульяновская обл.)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50" dirty="0"/>
              <a:t>ООО «Серебрянский    цементный     завод»     (Рязанская обл.) 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50" dirty="0"/>
              <a:t>ООО «Континент» (г. Новороссийск)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050" dirty="0"/>
              <a:t>Детские оздоровительные лагеря «Фламинго», «</a:t>
            </a:r>
            <a:r>
              <a:rPr lang="ru-RU" sz="1050" dirty="0" err="1"/>
              <a:t>Жемчужна</a:t>
            </a:r>
            <a:r>
              <a:rPr lang="ru-RU" sz="1050" dirty="0"/>
              <a:t> России»,  «</a:t>
            </a:r>
            <a:r>
              <a:rPr lang="ru-RU" sz="1050" dirty="0" err="1"/>
              <a:t>Самолва</a:t>
            </a:r>
            <a:r>
              <a:rPr lang="ru-RU" sz="1050" dirty="0"/>
              <a:t>»   и  т.д.</a:t>
            </a:r>
          </a:p>
        </p:txBody>
      </p:sp>
      <p:pic>
        <p:nvPicPr>
          <p:cNvPr id="19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848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07950" y="103733"/>
            <a:ext cx="8928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Система содействия трудоустройству выпускников СПО</a:t>
            </a:r>
          </a:p>
        </p:txBody>
      </p:sp>
      <p:pic>
        <p:nvPicPr>
          <p:cNvPr id="7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6200000">
            <a:off x="6600998" y="2558975"/>
            <a:ext cx="346075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Субъект - выпускник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963484421"/>
              </p:ext>
            </p:extLst>
          </p:nvPr>
        </p:nvGraphicFramePr>
        <p:xfrm>
          <a:off x="1331640" y="915566"/>
          <a:ext cx="6584280" cy="3579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251123203"/>
              </p:ext>
            </p:extLst>
          </p:nvPr>
        </p:nvGraphicFramePr>
        <p:xfrm>
          <a:off x="1331641" y="4155926"/>
          <a:ext cx="6696744" cy="6454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454852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07950" y="103733"/>
            <a:ext cx="89281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Меры содействия трудоустройству выпускников СПО</a:t>
            </a:r>
          </a:p>
        </p:txBody>
      </p:sp>
      <p:pic>
        <p:nvPicPr>
          <p:cNvPr id="7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олилиния: фигура 6"/>
          <p:cNvSpPr/>
          <p:nvPr/>
        </p:nvSpPr>
        <p:spPr>
          <a:xfrm>
            <a:off x="655249" y="1059582"/>
            <a:ext cx="1927076" cy="364799"/>
          </a:xfrm>
          <a:custGeom>
            <a:avLst/>
            <a:gdLst>
              <a:gd name="connsiteX0" fmla="*/ 0 w 3123406"/>
              <a:gd name="connsiteY0" fmla="*/ 0 h 1249362"/>
              <a:gd name="connsiteX1" fmla="*/ 2498725 w 3123406"/>
              <a:gd name="connsiteY1" fmla="*/ 0 h 1249362"/>
              <a:gd name="connsiteX2" fmla="*/ 3123406 w 3123406"/>
              <a:gd name="connsiteY2" fmla="*/ 624681 h 1249362"/>
              <a:gd name="connsiteX3" fmla="*/ 2498725 w 3123406"/>
              <a:gd name="connsiteY3" fmla="*/ 1249362 h 1249362"/>
              <a:gd name="connsiteX4" fmla="*/ 0 w 3123406"/>
              <a:gd name="connsiteY4" fmla="*/ 1249362 h 1249362"/>
              <a:gd name="connsiteX5" fmla="*/ 0 w 3123406"/>
              <a:gd name="connsiteY5" fmla="*/ 0 h 12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3406" h="1249362">
                <a:moveTo>
                  <a:pt x="0" y="0"/>
                </a:moveTo>
                <a:lnTo>
                  <a:pt x="2498725" y="0"/>
                </a:lnTo>
                <a:lnTo>
                  <a:pt x="3123406" y="624681"/>
                </a:lnTo>
                <a:lnTo>
                  <a:pt x="2498725" y="1249362"/>
                </a:lnTo>
                <a:lnTo>
                  <a:pt x="0" y="124936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6710" tIns="173355" rIns="216000" bIns="173355" spcCol="127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8892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100" dirty="0">
                <a:solidFill>
                  <a:schemeClr val="bg1"/>
                </a:solidFill>
                <a:latin typeface="Franklin Gothic Medium"/>
              </a:rPr>
              <a:t>Центры содействия трудоустройству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: скругленные углы 7"/>
          <p:cNvSpPr/>
          <p:nvPr/>
        </p:nvSpPr>
        <p:spPr>
          <a:xfrm>
            <a:off x="2843808" y="987574"/>
            <a:ext cx="5662836" cy="554413"/>
          </a:xfrm>
          <a:prstGeom prst="roundRect">
            <a:avLst/>
          </a:prstGeom>
          <a:solidFill>
            <a:srgbClr val="DCE6F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20015" rIns="288000" bIns="120015" spcCol="127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Созданы во всех 33 ПОО Белгородской области </a:t>
            </a:r>
          </a:p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100% охват обучающихся </a:t>
            </a:r>
          </a:p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Проведение профориентационной деятельности.</a:t>
            </a:r>
          </a:p>
        </p:txBody>
      </p:sp>
      <p:sp>
        <p:nvSpPr>
          <p:cNvPr id="13" name="Полилиния: фигура 20"/>
          <p:cNvSpPr/>
          <p:nvPr/>
        </p:nvSpPr>
        <p:spPr>
          <a:xfrm>
            <a:off x="655249" y="1851670"/>
            <a:ext cx="2022101" cy="364800"/>
          </a:xfrm>
          <a:custGeom>
            <a:avLst/>
            <a:gdLst>
              <a:gd name="connsiteX0" fmla="*/ 0 w 3123406"/>
              <a:gd name="connsiteY0" fmla="*/ 0 h 1249362"/>
              <a:gd name="connsiteX1" fmla="*/ 2498725 w 3123406"/>
              <a:gd name="connsiteY1" fmla="*/ 0 h 1249362"/>
              <a:gd name="connsiteX2" fmla="*/ 3123406 w 3123406"/>
              <a:gd name="connsiteY2" fmla="*/ 624681 h 1249362"/>
              <a:gd name="connsiteX3" fmla="*/ 2498725 w 3123406"/>
              <a:gd name="connsiteY3" fmla="*/ 1249362 h 1249362"/>
              <a:gd name="connsiteX4" fmla="*/ 0 w 3123406"/>
              <a:gd name="connsiteY4" fmla="*/ 1249362 h 1249362"/>
              <a:gd name="connsiteX5" fmla="*/ 0 w 3123406"/>
              <a:gd name="connsiteY5" fmla="*/ 0 h 12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3406" h="1249362">
                <a:moveTo>
                  <a:pt x="0" y="0"/>
                </a:moveTo>
                <a:lnTo>
                  <a:pt x="2498725" y="0"/>
                </a:lnTo>
                <a:lnTo>
                  <a:pt x="3123406" y="624681"/>
                </a:lnTo>
                <a:lnTo>
                  <a:pt x="2498725" y="1249362"/>
                </a:lnTo>
                <a:lnTo>
                  <a:pt x="0" y="124936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6710" tIns="173355" rIns="216000" bIns="173355" spcCol="127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8892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100" dirty="0">
                <a:solidFill>
                  <a:schemeClr val="bg1"/>
                </a:solidFill>
                <a:latin typeface="Franklin Gothic Medium"/>
              </a:rPr>
              <a:t>Дуальное обучение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: скругленные углы 21"/>
          <p:cNvSpPr/>
          <p:nvPr/>
        </p:nvSpPr>
        <p:spPr>
          <a:xfrm>
            <a:off x="2843808" y="1742215"/>
            <a:ext cx="5662837" cy="587457"/>
          </a:xfrm>
          <a:prstGeom prst="roundRect">
            <a:avLst/>
          </a:prstGeom>
          <a:solidFill>
            <a:srgbClr val="DCE6F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20015" rIns="72000" bIns="120015" spcCol="127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2 130 обучающихся трудоустроено в период ДО в 2021 г.</a:t>
            </a:r>
          </a:p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25 договоров с «Якорными работодателями»</a:t>
            </a:r>
          </a:p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1611 организаций-работодателей</a:t>
            </a:r>
          </a:p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Всего 17,05 % от всех обучающихся ПОО на дуальном обучении</a:t>
            </a:r>
          </a:p>
        </p:txBody>
      </p:sp>
      <p:sp>
        <p:nvSpPr>
          <p:cNvPr id="15" name="Полилиния: фигура 23"/>
          <p:cNvSpPr/>
          <p:nvPr/>
        </p:nvSpPr>
        <p:spPr>
          <a:xfrm>
            <a:off x="658145" y="4227934"/>
            <a:ext cx="2021296" cy="365605"/>
          </a:xfrm>
          <a:custGeom>
            <a:avLst/>
            <a:gdLst>
              <a:gd name="connsiteX0" fmla="*/ 0 w 3123406"/>
              <a:gd name="connsiteY0" fmla="*/ 0 h 1249362"/>
              <a:gd name="connsiteX1" fmla="*/ 2498725 w 3123406"/>
              <a:gd name="connsiteY1" fmla="*/ 0 h 1249362"/>
              <a:gd name="connsiteX2" fmla="*/ 3123406 w 3123406"/>
              <a:gd name="connsiteY2" fmla="*/ 624681 h 1249362"/>
              <a:gd name="connsiteX3" fmla="*/ 2498725 w 3123406"/>
              <a:gd name="connsiteY3" fmla="*/ 1249362 h 1249362"/>
              <a:gd name="connsiteX4" fmla="*/ 0 w 3123406"/>
              <a:gd name="connsiteY4" fmla="*/ 1249362 h 1249362"/>
              <a:gd name="connsiteX5" fmla="*/ 0 w 3123406"/>
              <a:gd name="connsiteY5" fmla="*/ 0 h 12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3406" h="1249362">
                <a:moveTo>
                  <a:pt x="0" y="0"/>
                </a:moveTo>
                <a:lnTo>
                  <a:pt x="2498725" y="0"/>
                </a:lnTo>
                <a:lnTo>
                  <a:pt x="3123406" y="624681"/>
                </a:lnTo>
                <a:lnTo>
                  <a:pt x="2498725" y="1249362"/>
                </a:lnTo>
                <a:lnTo>
                  <a:pt x="0" y="124936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6710" tIns="173355" rIns="216000" bIns="173355" spcCol="127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8892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100" dirty="0">
                <a:solidFill>
                  <a:schemeClr val="bg1"/>
                </a:solidFill>
                <a:latin typeface="Franklin Gothic Medium"/>
              </a:rPr>
              <a:t>Самозанятость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: скругленные углы 24"/>
          <p:cNvSpPr/>
          <p:nvPr/>
        </p:nvSpPr>
        <p:spPr>
          <a:xfrm>
            <a:off x="2843806" y="4168622"/>
            <a:ext cx="5661613" cy="554413"/>
          </a:xfrm>
          <a:prstGeom prst="roundRect">
            <a:avLst/>
          </a:prstGeom>
          <a:solidFill>
            <a:srgbClr val="DCE6F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20015" rIns="288000" bIns="120015" spcCol="127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13 самозанятых в 2021 году</a:t>
            </a:r>
          </a:p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0,06 % от всех</a:t>
            </a:r>
          </a:p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обучающихся ПОО. </a:t>
            </a:r>
          </a:p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Информационные блоки, оказание содействия.</a:t>
            </a:r>
          </a:p>
        </p:txBody>
      </p:sp>
      <p:sp>
        <p:nvSpPr>
          <p:cNvPr id="17" name="Полилиния: фигура 26"/>
          <p:cNvSpPr/>
          <p:nvPr/>
        </p:nvSpPr>
        <p:spPr>
          <a:xfrm>
            <a:off x="655249" y="2638999"/>
            <a:ext cx="2021296" cy="364799"/>
          </a:xfrm>
          <a:custGeom>
            <a:avLst/>
            <a:gdLst>
              <a:gd name="connsiteX0" fmla="*/ 0 w 3123406"/>
              <a:gd name="connsiteY0" fmla="*/ 0 h 1249362"/>
              <a:gd name="connsiteX1" fmla="*/ 2498725 w 3123406"/>
              <a:gd name="connsiteY1" fmla="*/ 0 h 1249362"/>
              <a:gd name="connsiteX2" fmla="*/ 3123406 w 3123406"/>
              <a:gd name="connsiteY2" fmla="*/ 624681 h 1249362"/>
              <a:gd name="connsiteX3" fmla="*/ 2498725 w 3123406"/>
              <a:gd name="connsiteY3" fmla="*/ 1249362 h 1249362"/>
              <a:gd name="connsiteX4" fmla="*/ 0 w 3123406"/>
              <a:gd name="connsiteY4" fmla="*/ 1249362 h 1249362"/>
              <a:gd name="connsiteX5" fmla="*/ 0 w 3123406"/>
              <a:gd name="connsiteY5" fmla="*/ 0 h 12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3406" h="1249362">
                <a:moveTo>
                  <a:pt x="0" y="0"/>
                </a:moveTo>
                <a:lnTo>
                  <a:pt x="2498725" y="0"/>
                </a:lnTo>
                <a:lnTo>
                  <a:pt x="3123406" y="624681"/>
                </a:lnTo>
                <a:lnTo>
                  <a:pt x="2498725" y="1249362"/>
                </a:lnTo>
                <a:lnTo>
                  <a:pt x="0" y="124936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6710" tIns="173355" rIns="216000" bIns="173355" spcCol="127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8892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100" dirty="0">
                <a:solidFill>
                  <a:schemeClr val="bg1"/>
                </a:solidFill>
                <a:latin typeface="Franklin Gothic Medium"/>
              </a:rPr>
              <a:t>Трудоустройство во внеучебное время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8" name="Прямоугольник: скругленные углы 27"/>
          <p:cNvSpPr/>
          <p:nvPr/>
        </p:nvSpPr>
        <p:spPr>
          <a:xfrm>
            <a:off x="2843807" y="2572815"/>
            <a:ext cx="5662837" cy="554412"/>
          </a:xfrm>
          <a:prstGeom prst="roundRect">
            <a:avLst/>
          </a:prstGeom>
          <a:solidFill>
            <a:srgbClr val="DCE6F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20015" rIns="288000" bIns="120015" spcCol="127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2 332 обучающихся трудоустроено в период обучения в 2021 г.</a:t>
            </a:r>
          </a:p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10,6 % от всех обучающихся ПОО</a:t>
            </a:r>
          </a:p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На сайте «Заяви о себе» размещено 336 вакансий, зарегистрировано 1901</a:t>
            </a:r>
          </a:p>
        </p:txBody>
      </p:sp>
      <p:sp>
        <p:nvSpPr>
          <p:cNvPr id="19" name="Полилиния: фигура 29"/>
          <p:cNvSpPr/>
          <p:nvPr/>
        </p:nvSpPr>
        <p:spPr>
          <a:xfrm>
            <a:off x="655249" y="3464640"/>
            <a:ext cx="2021296" cy="365605"/>
          </a:xfrm>
          <a:custGeom>
            <a:avLst/>
            <a:gdLst>
              <a:gd name="connsiteX0" fmla="*/ 0 w 3123406"/>
              <a:gd name="connsiteY0" fmla="*/ 0 h 1249362"/>
              <a:gd name="connsiteX1" fmla="*/ 2498725 w 3123406"/>
              <a:gd name="connsiteY1" fmla="*/ 0 h 1249362"/>
              <a:gd name="connsiteX2" fmla="*/ 3123406 w 3123406"/>
              <a:gd name="connsiteY2" fmla="*/ 624681 h 1249362"/>
              <a:gd name="connsiteX3" fmla="*/ 2498725 w 3123406"/>
              <a:gd name="connsiteY3" fmla="*/ 1249362 h 1249362"/>
              <a:gd name="connsiteX4" fmla="*/ 0 w 3123406"/>
              <a:gd name="connsiteY4" fmla="*/ 1249362 h 1249362"/>
              <a:gd name="connsiteX5" fmla="*/ 0 w 3123406"/>
              <a:gd name="connsiteY5" fmla="*/ 0 h 1249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3406" h="1249362">
                <a:moveTo>
                  <a:pt x="0" y="0"/>
                </a:moveTo>
                <a:lnTo>
                  <a:pt x="2498725" y="0"/>
                </a:lnTo>
                <a:lnTo>
                  <a:pt x="3123406" y="624681"/>
                </a:lnTo>
                <a:lnTo>
                  <a:pt x="2498725" y="1249362"/>
                </a:lnTo>
                <a:lnTo>
                  <a:pt x="0" y="1249362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346710" tIns="173355" rIns="216000" bIns="173355" spcCol="127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8892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100" dirty="0">
                <a:solidFill>
                  <a:schemeClr val="bg1"/>
                </a:solidFill>
                <a:latin typeface="Franklin Gothic Medium"/>
              </a:rPr>
              <a:t>Целевые договоры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: скругленные углы 30"/>
          <p:cNvSpPr/>
          <p:nvPr/>
        </p:nvSpPr>
        <p:spPr>
          <a:xfrm>
            <a:off x="2843806" y="3376535"/>
            <a:ext cx="5662837" cy="554412"/>
          </a:xfrm>
          <a:prstGeom prst="roundRect">
            <a:avLst/>
          </a:prstGeom>
          <a:solidFill>
            <a:srgbClr val="DCE6F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tIns="120015" rIns="288000" bIns="120015" spcCol="127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97 действующих договоров о целевом обучении</a:t>
            </a:r>
          </a:p>
          <a:p>
            <a:pPr algn="ctr" defTabSz="2000250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000" dirty="0">
                <a:solidFill>
                  <a:schemeClr val="tx1"/>
                </a:solidFill>
              </a:rPr>
              <a:t>Всего 0,25 % от всех обучающихся ПОО </a:t>
            </a:r>
          </a:p>
        </p:txBody>
      </p:sp>
    </p:spTree>
    <p:extLst>
      <p:ext uri="{BB962C8B-B14F-4D97-AF65-F5344CB8AC3E}">
        <p14:creationId xmlns:p14="http://schemas.microsoft.com/office/powerpoint/2010/main" val="3700894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3">
            <a:extLst>
              <a:ext uri="{FF2B5EF4-FFF2-40B4-BE49-F238E27FC236}">
                <a16:creationId xmlns:a16="http://schemas.microsoft.com/office/drawing/2014/main" id="{B455449A-36FB-40A6-8492-214A44ECFB01}"/>
              </a:ext>
            </a:extLst>
          </p:cNvPr>
          <p:cNvSpPr/>
          <p:nvPr/>
        </p:nvSpPr>
        <p:spPr>
          <a:xfrm>
            <a:off x="142844" y="751410"/>
            <a:ext cx="3857684" cy="203636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50" b="1" dirty="0">
                <a:ln w="0"/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Белгородская область занимает 2 место в РФ</a:t>
            </a:r>
            <a:br>
              <a:rPr lang="ru-RU" sz="1050" b="1" dirty="0">
                <a:ln w="0"/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1050" b="1" dirty="0">
                <a:ln w="0"/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 уровню трудоустройства инвалидов трудоспособного возраста – 33,2%</a:t>
            </a:r>
            <a:br>
              <a:rPr lang="ru-RU" sz="1050" b="1" dirty="0">
                <a:ln w="0"/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105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(Россия – 25,02%, ЦФО-27,24%) на 1 августа 2021 года</a:t>
            </a:r>
          </a:p>
          <a:p>
            <a:endParaRPr lang="ru-RU" sz="1050" dirty="0">
              <a:ln w="0"/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9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Уровень трудоустройства инвалидов в возрасте  14-35 лет, обратившихся в службу занятости населения  </a:t>
            </a:r>
          </a:p>
          <a:p>
            <a:r>
              <a:rPr lang="ru-RU" sz="9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(на 1 ноября 2021 года) -  62 %</a:t>
            </a:r>
          </a:p>
          <a:p>
            <a:r>
              <a:rPr lang="ru-RU" sz="9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Из  219 обратившихся  136  человек трудоустроено</a:t>
            </a:r>
          </a:p>
        </p:txBody>
      </p:sp>
      <p:grpSp>
        <p:nvGrpSpPr>
          <p:cNvPr id="3" name="Shape 3672"/>
          <p:cNvGrpSpPr/>
          <p:nvPr/>
        </p:nvGrpSpPr>
        <p:grpSpPr>
          <a:xfrm>
            <a:off x="5000628" y="3036096"/>
            <a:ext cx="3786214" cy="428628"/>
            <a:chOff x="2855976" y="2148840"/>
            <a:chExt cx="6150365" cy="874776"/>
          </a:xfrm>
        </p:grpSpPr>
        <p:sp>
          <p:nvSpPr>
            <p:cNvPr id="4" name="Shape 3673"/>
            <p:cNvSpPr/>
            <p:nvPr/>
          </p:nvSpPr>
          <p:spPr>
            <a:xfrm>
              <a:off x="3755526" y="2148840"/>
              <a:ext cx="5250815" cy="8717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5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endParaRPr>
            </a:p>
          </p:txBody>
        </p:sp>
        <p:sp>
          <p:nvSpPr>
            <p:cNvPr id="5" name="Shape 3674"/>
            <p:cNvSpPr/>
            <p:nvPr/>
          </p:nvSpPr>
          <p:spPr>
            <a:xfrm>
              <a:off x="2855976" y="2148840"/>
              <a:ext cx="1111328" cy="8747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5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endParaRPr>
            </a:p>
          </p:txBody>
        </p:sp>
        <p:sp>
          <p:nvSpPr>
            <p:cNvPr id="6" name="Shape 3675"/>
            <p:cNvSpPr/>
            <p:nvPr/>
          </p:nvSpPr>
          <p:spPr>
            <a:xfrm>
              <a:off x="2918218" y="2209558"/>
              <a:ext cx="1002244" cy="814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5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endParaRPr>
            </a:p>
          </p:txBody>
        </p:sp>
      </p:grpSp>
      <p:grpSp>
        <p:nvGrpSpPr>
          <p:cNvPr id="7" name="Shape 3676"/>
          <p:cNvGrpSpPr/>
          <p:nvPr/>
        </p:nvGrpSpPr>
        <p:grpSpPr>
          <a:xfrm>
            <a:off x="5000628" y="3321849"/>
            <a:ext cx="3714776" cy="428628"/>
            <a:chOff x="2855975" y="2148840"/>
            <a:chExt cx="6236537" cy="874776"/>
          </a:xfrm>
        </p:grpSpPr>
        <p:sp>
          <p:nvSpPr>
            <p:cNvPr id="8" name="Shape 3677"/>
            <p:cNvSpPr/>
            <p:nvPr/>
          </p:nvSpPr>
          <p:spPr>
            <a:xfrm>
              <a:off x="3884682" y="2148840"/>
              <a:ext cx="5207830" cy="8717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Calibri"/>
              </a:endParaRPr>
            </a:p>
          </p:txBody>
        </p:sp>
        <p:sp>
          <p:nvSpPr>
            <p:cNvPr id="9" name="Shape 3678"/>
            <p:cNvSpPr/>
            <p:nvPr/>
          </p:nvSpPr>
          <p:spPr>
            <a:xfrm>
              <a:off x="2855975" y="2148840"/>
              <a:ext cx="1272763" cy="874776"/>
            </a:xfrm>
            <a:prstGeom prst="rect">
              <a:avLst/>
            </a:prstGeom>
            <a:solidFill>
              <a:srgbClr val="78D2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Calibri"/>
              </a:endParaRPr>
            </a:p>
          </p:txBody>
        </p:sp>
      </p:grpSp>
      <p:grpSp>
        <p:nvGrpSpPr>
          <p:cNvPr id="11" name="Shape 3680"/>
          <p:cNvGrpSpPr/>
          <p:nvPr/>
        </p:nvGrpSpPr>
        <p:grpSpPr>
          <a:xfrm>
            <a:off x="5000628" y="4000510"/>
            <a:ext cx="3714776" cy="428628"/>
            <a:chOff x="2855975" y="2148840"/>
            <a:chExt cx="6236537" cy="874776"/>
          </a:xfrm>
        </p:grpSpPr>
        <p:sp>
          <p:nvSpPr>
            <p:cNvPr id="12" name="Shape 3681"/>
            <p:cNvSpPr/>
            <p:nvPr/>
          </p:nvSpPr>
          <p:spPr>
            <a:xfrm>
              <a:off x="3755526" y="2148840"/>
              <a:ext cx="5336986" cy="8717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5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endParaRPr>
            </a:p>
          </p:txBody>
        </p:sp>
        <p:sp>
          <p:nvSpPr>
            <p:cNvPr id="13" name="Shape 3682"/>
            <p:cNvSpPr/>
            <p:nvPr/>
          </p:nvSpPr>
          <p:spPr>
            <a:xfrm>
              <a:off x="2855975" y="2148840"/>
              <a:ext cx="1199334" cy="87477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5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endParaRPr>
            </a:p>
          </p:txBody>
        </p:sp>
        <p:sp>
          <p:nvSpPr>
            <p:cNvPr id="14" name="Shape 3683"/>
            <p:cNvSpPr/>
            <p:nvPr/>
          </p:nvSpPr>
          <p:spPr>
            <a:xfrm>
              <a:off x="2975908" y="2148840"/>
              <a:ext cx="959467" cy="8747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5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endParaRPr>
            </a:p>
          </p:txBody>
        </p:sp>
      </p:grpSp>
      <p:sp>
        <p:nvSpPr>
          <p:cNvPr id="15" name="Shape 3687"/>
          <p:cNvSpPr txBox="1"/>
          <p:nvPr/>
        </p:nvSpPr>
        <p:spPr>
          <a:xfrm>
            <a:off x="5786446" y="3021643"/>
            <a:ext cx="2857520" cy="46664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25000"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Open Sans"/>
                <a:cs typeface="Arial" pitchFamily="34" charset="0"/>
                <a:sym typeface="Open Sans"/>
              </a:rPr>
              <a:t>Несоответствие полученной специальности возможностям здоровья и рекомендациям</a:t>
            </a:r>
            <a:r>
              <a:rPr kumimoji="0" lang="ru-RU" sz="800" b="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Open Sans"/>
                <a:cs typeface="Arial" pitchFamily="34" charset="0"/>
                <a:sym typeface="Open Sans"/>
              </a:rPr>
              <a:t> медиков-реабилитологов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Open Sans"/>
              <a:cs typeface="Arial" pitchFamily="34" charset="0"/>
              <a:sym typeface="Open Sans"/>
            </a:endParaRPr>
          </a:p>
        </p:txBody>
      </p:sp>
      <p:sp>
        <p:nvSpPr>
          <p:cNvPr id="16" name="Shape 3688"/>
          <p:cNvSpPr txBox="1"/>
          <p:nvPr/>
        </p:nvSpPr>
        <p:spPr>
          <a:xfrm>
            <a:off x="5786446" y="3617291"/>
            <a:ext cx="2714644" cy="3750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25000"/>
              <a:buFontTx/>
              <a:buNone/>
              <a:tabLst/>
              <a:defRPr/>
            </a:pPr>
            <a:r>
              <a:rPr kumimoji="0" lang="ru-RU" sz="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Open Sans"/>
                <a:cs typeface="Arial" pitchFamily="34" charset="0"/>
                <a:sym typeface="Open Sans"/>
              </a:rPr>
              <a:t>Отсутствие подходящих</a:t>
            </a:r>
            <a:r>
              <a:rPr kumimoji="0" lang="ru-RU" sz="8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Open Sans"/>
                <a:cs typeface="Arial" pitchFamily="34" charset="0"/>
                <a:sym typeface="Open Sans"/>
              </a:rPr>
              <a:t> вакансий на рынке труда</a:t>
            </a:r>
            <a:endParaRPr kumimoji="0" lang="ru-RU" sz="8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Open Sans"/>
              <a:cs typeface="Arial" pitchFamily="34" charset="0"/>
              <a:sym typeface="Open Sans"/>
            </a:endParaRPr>
          </a:p>
        </p:txBody>
      </p:sp>
      <p:sp>
        <p:nvSpPr>
          <p:cNvPr id="17" name="Shape 3689"/>
          <p:cNvSpPr txBox="1"/>
          <p:nvPr/>
        </p:nvSpPr>
        <p:spPr>
          <a:xfrm>
            <a:off x="5786446" y="4032620"/>
            <a:ext cx="2857520" cy="39502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25000"/>
              <a:buFontTx/>
              <a:buNone/>
              <a:tabLst/>
              <a:defRPr/>
            </a:pPr>
            <a:r>
              <a:rPr kumimoji="0" lang="ru-RU" sz="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Open Sans"/>
                <a:cs typeface="Arial" pitchFamily="34" charset="0"/>
                <a:sym typeface="Open Sans"/>
              </a:rPr>
              <a:t>Невозможность трудиться без постоянной посторонней помощи</a:t>
            </a:r>
          </a:p>
        </p:txBody>
      </p:sp>
      <p:grpSp>
        <p:nvGrpSpPr>
          <p:cNvPr id="18" name="Shape 3672"/>
          <p:cNvGrpSpPr/>
          <p:nvPr/>
        </p:nvGrpSpPr>
        <p:grpSpPr>
          <a:xfrm>
            <a:off x="5000629" y="4504099"/>
            <a:ext cx="3714775" cy="443915"/>
            <a:chOff x="2855975" y="2148840"/>
            <a:chExt cx="6236537" cy="905974"/>
          </a:xfrm>
        </p:grpSpPr>
        <p:sp>
          <p:nvSpPr>
            <p:cNvPr id="19" name="Shape 3673"/>
            <p:cNvSpPr/>
            <p:nvPr/>
          </p:nvSpPr>
          <p:spPr>
            <a:xfrm>
              <a:off x="3755526" y="2148840"/>
              <a:ext cx="5336986" cy="871728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5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endParaRPr>
            </a:p>
          </p:txBody>
        </p:sp>
        <p:sp>
          <p:nvSpPr>
            <p:cNvPr id="20" name="Shape 3674"/>
            <p:cNvSpPr/>
            <p:nvPr/>
          </p:nvSpPr>
          <p:spPr>
            <a:xfrm>
              <a:off x="2855975" y="2148840"/>
              <a:ext cx="1199334" cy="90597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5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endParaRPr>
            </a:p>
          </p:txBody>
        </p:sp>
        <p:sp>
          <p:nvSpPr>
            <p:cNvPr id="21" name="Shape 3675"/>
            <p:cNvSpPr/>
            <p:nvPr/>
          </p:nvSpPr>
          <p:spPr>
            <a:xfrm>
              <a:off x="2918218" y="2209558"/>
              <a:ext cx="955965" cy="8140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5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Calibri"/>
                <a:cs typeface="Arial" pitchFamily="34" charset="0"/>
                <a:sym typeface="Calibri"/>
              </a:endParaRPr>
            </a:p>
          </p:txBody>
        </p:sp>
      </p:grpSp>
      <p:sp>
        <p:nvSpPr>
          <p:cNvPr id="22" name="Shape 3687"/>
          <p:cNvSpPr txBox="1"/>
          <p:nvPr/>
        </p:nvSpPr>
        <p:spPr>
          <a:xfrm>
            <a:off x="5786446" y="4536209"/>
            <a:ext cx="2928958" cy="32147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25000"/>
              <a:buFontTx/>
              <a:buNone/>
              <a:tabLst/>
              <a:defRPr/>
            </a:pPr>
            <a:r>
              <a:rPr kumimoji="0" lang="ru-RU" sz="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Open Sans"/>
                <a:cs typeface="Arial" pitchFamily="34" charset="0"/>
                <a:sym typeface="Open Sans"/>
              </a:rPr>
              <a:t>Неготовность работодателей принимать на работу инвалидов с ментальными</a:t>
            </a:r>
            <a:r>
              <a:rPr kumimoji="0" lang="ru-RU" sz="800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Open Sans"/>
                <a:cs typeface="Arial" pitchFamily="34" charset="0"/>
                <a:sym typeface="Open Sans"/>
              </a:rPr>
              <a:t> нарушениями</a:t>
            </a:r>
            <a:endParaRPr kumimoji="0" lang="ru-RU" sz="8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Open Sans"/>
              <a:cs typeface="Arial" pitchFamily="34" charset="0"/>
              <a:sym typeface="Open Sans"/>
            </a:endParaRPr>
          </a:p>
        </p:txBody>
      </p:sp>
      <p:sp>
        <p:nvSpPr>
          <p:cNvPr id="23" name="Shape 3691"/>
          <p:cNvSpPr/>
          <p:nvPr/>
        </p:nvSpPr>
        <p:spPr>
          <a:xfrm>
            <a:off x="749745" y="2442928"/>
            <a:ext cx="294450" cy="26832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08000"/>
                </a:moveTo>
                <a:lnTo>
                  <a:pt x="120000" y="10800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108000"/>
                </a:lnTo>
                <a:close/>
                <a:moveTo>
                  <a:pt x="0" y="80000"/>
                </a:moveTo>
                <a:lnTo>
                  <a:pt x="120000" y="80000"/>
                </a:lnTo>
                <a:lnTo>
                  <a:pt x="120000" y="96000"/>
                </a:lnTo>
                <a:lnTo>
                  <a:pt x="0" y="96000"/>
                </a:lnTo>
                <a:lnTo>
                  <a:pt x="0" y="80000"/>
                </a:lnTo>
                <a:close/>
                <a:moveTo>
                  <a:pt x="0" y="52000"/>
                </a:moveTo>
                <a:lnTo>
                  <a:pt x="120000" y="52000"/>
                </a:lnTo>
                <a:lnTo>
                  <a:pt x="120000" y="68000"/>
                </a:lnTo>
                <a:lnTo>
                  <a:pt x="0" y="68000"/>
                </a:lnTo>
                <a:lnTo>
                  <a:pt x="0" y="52000"/>
                </a:lnTo>
                <a:close/>
                <a:moveTo>
                  <a:pt x="0" y="28000"/>
                </a:moveTo>
                <a:lnTo>
                  <a:pt x="120000" y="28000"/>
                </a:lnTo>
                <a:lnTo>
                  <a:pt x="120000" y="40000"/>
                </a:lnTo>
                <a:lnTo>
                  <a:pt x="0" y="40000"/>
                </a:lnTo>
                <a:lnTo>
                  <a:pt x="0" y="28000"/>
                </a:lnTo>
                <a:close/>
                <a:moveTo>
                  <a:pt x="0" y="0"/>
                </a:moveTo>
                <a:lnTo>
                  <a:pt x="120000" y="0"/>
                </a:lnTo>
                <a:lnTo>
                  <a:pt x="120000" y="12000"/>
                </a:lnTo>
                <a:lnTo>
                  <a:pt x="0" y="12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01600" tIns="50800" rIns="101600" bIns="508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5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Calibri"/>
              <a:cs typeface="Arial" pitchFamily="34" charset="0"/>
              <a:sym typeface="Calibri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893221"/>
            <a:ext cx="321724" cy="30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3571882"/>
            <a:ext cx="547138" cy="32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3857634"/>
            <a:ext cx="336774" cy="32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42" y="4446998"/>
            <a:ext cx="285752" cy="25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Shape 3688"/>
          <p:cNvSpPr txBox="1"/>
          <p:nvPr/>
        </p:nvSpPr>
        <p:spPr>
          <a:xfrm>
            <a:off x="5357818" y="2412540"/>
            <a:ext cx="3000396" cy="5192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ct val="25000"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070AA"/>
                </a:solidFill>
                <a:effectLst/>
                <a:uLnTx/>
                <a:uFillTx/>
                <a:latin typeface="Arial" pitchFamily="34" charset="0"/>
                <a:ea typeface="Open Sans"/>
                <a:cs typeface="Arial" pitchFamily="34" charset="0"/>
                <a:sym typeface="Open Sans"/>
              </a:rPr>
              <a:t>Причины </a:t>
            </a:r>
            <a:r>
              <a:rPr kumimoji="0" lang="ru-RU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070AA"/>
                </a:solidFill>
                <a:effectLst/>
                <a:uLnTx/>
                <a:uFillTx/>
                <a:latin typeface="Arial" pitchFamily="34" charset="0"/>
                <a:ea typeface="Open Sans"/>
                <a:cs typeface="Arial" pitchFamily="34" charset="0"/>
                <a:sym typeface="Open Sans"/>
              </a:rPr>
              <a:t>нетрудоустройства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4070AA"/>
                </a:solidFill>
                <a:effectLst/>
                <a:uLnTx/>
                <a:uFillTx/>
                <a:latin typeface="Arial" pitchFamily="34" charset="0"/>
                <a:ea typeface="Open Sans"/>
                <a:cs typeface="Arial" pitchFamily="34" charset="0"/>
                <a:sym typeface="Open Sans"/>
              </a:rPr>
              <a:t> инвалидов</a:t>
            </a:r>
            <a:r>
              <a:rPr kumimoji="0" lang="ru-RU" sz="1400" b="1" i="0" u="none" strike="noStrike" kern="1200" cap="none" spc="0" normalizeH="0" noProof="0" dirty="0">
                <a:ln>
                  <a:noFill/>
                </a:ln>
                <a:solidFill>
                  <a:srgbClr val="4070AA"/>
                </a:solidFill>
                <a:effectLst/>
                <a:uLnTx/>
                <a:uFillTx/>
                <a:latin typeface="Arial" pitchFamily="34" charset="0"/>
                <a:ea typeface="Open Sans"/>
                <a:cs typeface="Arial" pitchFamily="34" charset="0"/>
                <a:sym typeface="Open Sans"/>
              </a:rPr>
              <a:t> молодого возраста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4070AA"/>
              </a:solidFill>
              <a:effectLst/>
              <a:uLnTx/>
              <a:uFillTx/>
              <a:latin typeface="Arial" pitchFamily="34" charset="0"/>
              <a:ea typeface="Open Sans"/>
              <a:cs typeface="Arial" pitchFamily="34" charset="0"/>
              <a:sym typeface="Open Sans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449572"/>
              </p:ext>
            </p:extLst>
          </p:nvPr>
        </p:nvGraphicFramePr>
        <p:xfrm>
          <a:off x="4177572" y="720298"/>
          <a:ext cx="4714908" cy="17074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290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>
                          <a:ln w="0"/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Государственная  программа «Содействие занятости населения Белгородской области»</a:t>
                      </a:r>
                      <a:endParaRPr lang="ru-RU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Программные</a:t>
                      </a:r>
                      <a:r>
                        <a:rPr lang="ru-RU" sz="9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м</a:t>
                      </a:r>
                      <a:r>
                        <a:rPr lang="ru-RU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ероприятие для инвалидов молодого возраста</a:t>
                      </a:r>
                    </a:p>
                  </a:txBody>
                  <a:tcPr marT="34290" marB="3429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Объем</a:t>
                      </a:r>
                      <a:r>
                        <a:rPr lang="ru-RU" sz="9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финансирования, тыс. руб.</a:t>
                      </a:r>
                      <a:endParaRPr lang="ru-RU" sz="900" b="1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5740"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2020 г.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2021 г.</a:t>
                      </a: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Возмещение затрат на оборудование рабочего места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350,0</a:t>
                      </a:r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490,0</a:t>
                      </a:r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898"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Сопровождение</a:t>
                      </a:r>
                      <a:r>
                        <a:rPr lang="ru-RU" sz="8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(наставничество)</a:t>
                      </a:r>
                    </a:p>
                  </a:txBody>
                  <a:tcPr marT="34290" marB="34290" anchor="ctr">
                    <a:solidFill>
                      <a:srgbClr val="FFEC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450,0</a:t>
                      </a:r>
                    </a:p>
                  </a:txBody>
                  <a:tcPr marT="34290" marB="34290" anchor="ctr">
                    <a:solidFill>
                      <a:srgbClr val="FFEC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450,0</a:t>
                      </a:r>
                    </a:p>
                  </a:txBody>
                  <a:tcPr marT="34290" marB="34290" anchor="ctr">
                    <a:solidFill>
                      <a:srgbClr val="FF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958"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Самозанятость</a:t>
                      </a:r>
                    </a:p>
                  </a:txBody>
                  <a:tcPr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1 000</a:t>
                      </a:r>
                    </a:p>
                  </a:txBody>
                  <a:tcPr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2 000</a:t>
                      </a:r>
                    </a:p>
                  </a:txBody>
                  <a:tcPr marT="34290" marB="3429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18367"/>
              </p:ext>
            </p:extLst>
          </p:nvPr>
        </p:nvGraphicFramePr>
        <p:xfrm>
          <a:off x="142845" y="2929006"/>
          <a:ext cx="4643468" cy="1984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03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0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00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43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2724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Наименование показателя*</a:t>
                      </a:r>
                    </a:p>
                  </a:txBody>
                  <a:tcPr marL="9525" marR="9525" marT="9525" marB="0" anchor="ctr">
                    <a:solidFill>
                      <a:srgbClr val="5082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</a:p>
                  </a:txBody>
                  <a:tcPr marL="9525" marR="9525" marT="9525" marB="0" anchor="ctr">
                    <a:solidFill>
                      <a:srgbClr val="5082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ВПО</a:t>
                      </a:r>
                    </a:p>
                  </a:txBody>
                  <a:tcPr marL="9525" marR="9525" marT="9525" marB="0" anchor="ctr">
                    <a:solidFill>
                      <a:srgbClr val="5082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СПО</a:t>
                      </a:r>
                    </a:p>
                  </a:txBody>
                  <a:tcPr marL="9525" marR="9525" marT="9525" marB="0" anchor="ctr">
                    <a:solidFill>
                      <a:srgbClr val="5082B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i="0" u="none" strike="noStrike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школы</a:t>
                      </a:r>
                    </a:p>
                  </a:txBody>
                  <a:tcPr marL="9525" marR="9525" marT="9525" marB="0" anchor="ctr">
                    <a:solidFill>
                      <a:srgbClr val="5082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735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Количество выпускников, данными о которых располагает служба занятости населения, чел.*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126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53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18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Из числа анкетированных</a:t>
                      </a:r>
                    </a:p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планировали работать,</a:t>
                      </a:r>
                      <a:r>
                        <a:rPr lang="ru-RU" sz="800" b="1" i="0" u="none" strike="noStrike" baseline="0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 чел.</a:t>
                      </a:r>
                      <a:endParaRPr lang="ru-RU" sz="800" b="1" i="0" u="none" strike="noStrike" dirty="0">
                        <a:solidFill>
                          <a:srgbClr val="4F2F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81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993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Трудоустроены, чел.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4F2F32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993"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Не нуждаются в трудоустройстве, чел.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993">
                <a:tc>
                  <a:txBody>
                    <a:bodyPr/>
                    <a:lstStyle/>
                    <a:p>
                      <a:r>
                        <a:rPr lang="ru-RU" sz="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Хотят</a:t>
                      </a:r>
                      <a:r>
                        <a:rPr lang="ru-RU" sz="800" b="1" baseline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работать, чел.</a:t>
                      </a:r>
                      <a:endParaRPr lang="ru-RU" sz="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14282" y="4825484"/>
            <a:ext cx="4000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082BE"/>
                </a:solidFill>
                <a:latin typeface="Arial" pitchFamily="34" charset="0"/>
                <a:cs typeface="Arial" pitchFamily="34" charset="0"/>
              </a:rPr>
              <a:t>    * </a:t>
            </a:r>
            <a:r>
              <a:rPr lang="ru-RU" sz="900" b="1" i="1" dirty="0">
                <a:solidFill>
                  <a:srgbClr val="5082BE"/>
                </a:solidFill>
                <a:latin typeface="Arial" pitchFamily="34" charset="0"/>
                <a:cs typeface="Arial" pitchFamily="34" charset="0"/>
              </a:rPr>
              <a:t>2021 год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467544" y="123478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Трудоустройство инвалидов</a:t>
            </a:r>
          </a:p>
        </p:txBody>
      </p:sp>
      <p:pic>
        <p:nvPicPr>
          <p:cNvPr id="40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1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Прямоугольник 33"/>
          <p:cNvSpPr/>
          <p:nvPr/>
        </p:nvSpPr>
        <p:spPr bwMode="auto">
          <a:xfrm>
            <a:off x="35496" y="4083918"/>
            <a:ext cx="3113838" cy="964395"/>
          </a:xfrm>
          <a:prstGeom prst="rect">
            <a:avLst/>
          </a:prstGeom>
          <a:solidFill>
            <a:schemeClr val="accent5">
              <a:lumMod val="20000"/>
              <a:lumOff val="8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sz="1400" b="1" dirty="0">
                <a:solidFill>
                  <a:srgbClr val="4D3143"/>
                </a:solidFill>
                <a:latin typeface="Arial" pitchFamily="34" charset="0"/>
                <a:cs typeface="Arial" pitchFamily="34" charset="0"/>
              </a:rPr>
              <a:t>трудоустроено 77 выпускников инвалидов (в том числе 13 с ментальными расстройствами) </a:t>
            </a:r>
          </a:p>
          <a:p>
            <a:pPr algn="ctr">
              <a:defRPr/>
            </a:pPr>
            <a:endParaRPr lang="ru-RU" sz="1400" dirty="0">
              <a:solidFill>
                <a:srgbClr val="4D314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Прямоугольник 33"/>
          <p:cNvSpPr/>
          <p:nvPr/>
        </p:nvSpPr>
        <p:spPr bwMode="auto">
          <a:xfrm>
            <a:off x="50954" y="816372"/>
            <a:ext cx="3113838" cy="2906782"/>
          </a:xfrm>
          <a:prstGeom prst="rect">
            <a:avLst/>
          </a:prstGeom>
          <a:solidFill>
            <a:srgbClr val="DCE6F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>
              <a:solidFill>
                <a:srgbClr val="4D3143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157"/>
          <p:cNvGrpSpPr/>
          <p:nvPr/>
        </p:nvGrpSpPr>
        <p:grpSpPr>
          <a:xfrm>
            <a:off x="124984" y="3723877"/>
            <a:ext cx="3000396" cy="1243843"/>
            <a:chOff x="264348" y="4032292"/>
            <a:chExt cx="4548940" cy="886105"/>
          </a:xfrm>
        </p:grpSpPr>
        <p:sp>
          <p:nvSpPr>
            <p:cNvPr id="133" name="Прямоугольник 10"/>
            <p:cNvSpPr/>
            <p:nvPr/>
          </p:nvSpPr>
          <p:spPr bwMode="auto">
            <a:xfrm>
              <a:off x="825034" y="4032292"/>
              <a:ext cx="3670531" cy="241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Результат проекта:</a:t>
              </a:r>
            </a:p>
          </p:txBody>
        </p:sp>
        <p:sp>
          <p:nvSpPr>
            <p:cNvPr id="134" name="Прямоугольник 10"/>
            <p:cNvSpPr/>
            <p:nvPr/>
          </p:nvSpPr>
          <p:spPr bwMode="auto">
            <a:xfrm>
              <a:off x="264348" y="4677213"/>
              <a:ext cx="4548940" cy="2411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endParaRPr lang="ru-RU" sz="1600" i="1" dirty="0">
                <a:solidFill>
                  <a:srgbClr val="4D3143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" name="Группа 158"/>
          <p:cNvGrpSpPr/>
          <p:nvPr/>
        </p:nvGrpSpPr>
        <p:grpSpPr>
          <a:xfrm>
            <a:off x="76206" y="778019"/>
            <a:ext cx="3047144" cy="2945134"/>
            <a:chOff x="326005" y="1435249"/>
            <a:chExt cx="4383356" cy="2520815"/>
          </a:xfrm>
        </p:grpSpPr>
        <p:sp>
          <p:nvSpPr>
            <p:cNvPr id="138" name="Прямоугольник 10"/>
            <p:cNvSpPr/>
            <p:nvPr/>
          </p:nvSpPr>
          <p:spPr bwMode="auto">
            <a:xfrm>
              <a:off x="745944" y="1435249"/>
              <a:ext cx="3561292" cy="289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600" b="1" dirty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Цель проекта:</a:t>
              </a:r>
            </a:p>
          </p:txBody>
        </p:sp>
        <p:sp>
          <p:nvSpPr>
            <p:cNvPr id="139" name="Прямоугольник 10"/>
            <p:cNvSpPr/>
            <p:nvPr/>
          </p:nvSpPr>
          <p:spPr bwMode="auto">
            <a:xfrm>
              <a:off x="371028" y="1676246"/>
              <a:ext cx="4310059" cy="908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ru-RU" sz="1050" b="1" dirty="0">
                  <a:solidFill>
                    <a:srgbClr val="4D3143"/>
                  </a:solidFill>
                  <a:latin typeface="Arial" pitchFamily="34" charset="0"/>
                  <a:cs typeface="Arial" pitchFamily="34" charset="0"/>
                </a:rPr>
                <a:t>к апрелю 2021  года увеличить количество трудоустроенных выпускников-инвалидов (в том числе               с РАС и другими ментальными расстройствами) не менее чем в 2 раза по сравнению с показателем 2019 года</a:t>
              </a:r>
              <a:endParaRPr lang="ru-RU" sz="1050" b="1" i="1" dirty="0">
                <a:solidFill>
                  <a:srgbClr val="4D314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0" name="Прямоугольник 10"/>
            <p:cNvSpPr/>
            <p:nvPr/>
          </p:nvSpPr>
          <p:spPr bwMode="auto">
            <a:xfrm>
              <a:off x="681781" y="2662381"/>
              <a:ext cx="3561292" cy="263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Способ достижения цели</a:t>
              </a:r>
              <a:r>
                <a:rPr lang="ru-RU" sz="1400" dirty="0">
                  <a:solidFill>
                    <a:schemeClr val="accent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:</a:t>
              </a:r>
            </a:p>
          </p:txBody>
        </p:sp>
        <p:sp>
          <p:nvSpPr>
            <p:cNvPr id="141" name="Прямоугольник 10"/>
            <p:cNvSpPr/>
            <p:nvPr/>
          </p:nvSpPr>
          <p:spPr bwMode="auto">
            <a:xfrm>
              <a:off x="413633" y="2786834"/>
              <a:ext cx="4295728" cy="2634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defRPr/>
              </a:pPr>
              <a:endParaRPr lang="ru-RU" sz="1400" i="1" dirty="0">
                <a:solidFill>
                  <a:srgbClr val="4D314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" name="Прямоугольник 10"/>
            <p:cNvSpPr/>
            <p:nvPr/>
          </p:nvSpPr>
          <p:spPr bwMode="auto">
            <a:xfrm>
              <a:off x="326005" y="3130650"/>
              <a:ext cx="3561292" cy="289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endParaRPr lang="ru-RU" sz="1600" dirty="0">
                <a:solidFill>
                  <a:srgbClr val="4D314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" name="Прямоугольник 10"/>
            <p:cNvSpPr/>
            <p:nvPr/>
          </p:nvSpPr>
          <p:spPr bwMode="auto">
            <a:xfrm>
              <a:off x="362251" y="2908915"/>
              <a:ext cx="4249361" cy="10471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050" b="1" dirty="0">
                  <a:solidFill>
                    <a:srgbClr val="4D3143"/>
                  </a:solidFill>
                  <a:latin typeface="Arial" pitchFamily="34" charset="0"/>
                  <a:cs typeface="Arial" pitchFamily="34" charset="0"/>
                </a:rPr>
                <a:t>разработана и внедрена технология поддерживаемого трудоустройства выпускников-инвалидов с опорой на индивидуальные потребности (включая РАС и другие ментальные расстройства) путем синергии  заинтересованных структур на всех этапах сопровождения</a:t>
              </a:r>
            </a:p>
          </p:txBody>
        </p:sp>
      </p:grp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47930" y="3594798"/>
            <a:ext cx="1900334" cy="1497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87829" y="3746231"/>
            <a:ext cx="1672203" cy="1071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" name="Прямоугольник 54"/>
          <p:cNvSpPr/>
          <p:nvPr/>
        </p:nvSpPr>
        <p:spPr>
          <a:xfrm>
            <a:off x="3376645" y="1115648"/>
            <a:ext cx="542729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  <a:defRPr/>
            </a:pPr>
            <a:r>
              <a:rPr lang="ru-RU" sz="1000" b="1" dirty="0">
                <a:solidFill>
                  <a:srgbClr val="4D314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>
                <a:solidFill>
                  <a:srgbClr val="4D3143"/>
                </a:solidFill>
                <a:latin typeface="Arial" pitchFamily="34" charset="0"/>
                <a:cs typeface="Arial" pitchFamily="34" charset="0"/>
              </a:rPr>
              <a:t>Утверждены целевые показатели на 2020 и 2021 годы по трудоустройству выпускников с инвалидностью общеобразовательных организаций, профессиональных  образовательных организаций, образовательных организаций высшего образования  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ru-RU" sz="1000" dirty="0">
                <a:solidFill>
                  <a:srgbClr val="4D3143"/>
                </a:solidFill>
                <a:latin typeface="Arial" pitchFamily="34" charset="0"/>
                <a:cs typeface="Arial" pitchFamily="34" charset="0"/>
              </a:rPr>
              <a:t> Проведен анализ данных о выпускниках  школ, ПОО, ВПО с инвалидностью в 2020 году, проведено информирование выпускников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ru-RU" sz="1000" dirty="0">
                <a:solidFill>
                  <a:srgbClr val="4D3143"/>
                </a:solidFill>
                <a:latin typeface="Arial" pitchFamily="34" charset="0"/>
                <a:cs typeface="Arial" pitchFamily="34" charset="0"/>
              </a:rPr>
              <a:t>Организовано наставничество и сопровождение при содействии занятости выпускников с инвалидностью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ru-RU" sz="1000" dirty="0">
                <a:solidFill>
                  <a:srgbClr val="4D3143"/>
                </a:solidFill>
                <a:latin typeface="Arial" pitchFamily="34" charset="0"/>
                <a:cs typeface="Arial" pitchFamily="34" charset="0"/>
              </a:rPr>
              <a:t> Организовано оборудование (компенсация части затрат работодателю на оснащение) специальных рабочих мест для трудоустройства выпускников с инвалидностью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ru-RU" sz="1000" dirty="0">
                <a:solidFill>
                  <a:srgbClr val="4D3143"/>
                </a:solidFill>
                <a:latin typeface="Arial" pitchFamily="34" charset="0"/>
                <a:cs typeface="Arial" pitchFamily="34" charset="0"/>
              </a:rPr>
              <a:t> Разработаны методические материалы, проведены деловые и обучающих игры с выпускниками школ, СПО</a:t>
            </a:r>
          </a:p>
          <a:p>
            <a:pPr algn="just">
              <a:buFont typeface="Wingdings" pitchFamily="2" charset="2"/>
              <a:buChar char="q"/>
              <a:defRPr/>
            </a:pPr>
            <a:r>
              <a:rPr lang="ru-RU" sz="1000" dirty="0">
                <a:solidFill>
                  <a:srgbClr val="4D3143"/>
                </a:solidFill>
                <a:latin typeface="Arial" pitchFamily="34" charset="0"/>
                <a:cs typeface="Arial" pitchFamily="34" charset="0"/>
              </a:rPr>
              <a:t> Разработаны макеты  информационных материалов   по содействию в трудоустройстве  выпускников с инвалидностью (включая РАС и другие ментальные нарушения) для работодателей</a:t>
            </a:r>
          </a:p>
        </p:txBody>
      </p:sp>
      <p:sp>
        <p:nvSpPr>
          <p:cNvPr id="87" name="Прямоугольник 10"/>
          <p:cNvSpPr/>
          <p:nvPr/>
        </p:nvSpPr>
        <p:spPr bwMode="auto">
          <a:xfrm>
            <a:off x="3419872" y="750081"/>
            <a:ext cx="42505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u="sng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Требования к результату проекта:</a:t>
            </a: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146" y="3746231"/>
            <a:ext cx="1621318" cy="985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467544" y="51470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Траектория развития (содействие занятости выпускников  с инвалидностью (в том числе с РАС и другими ментальными расстройствами)</a:t>
            </a:r>
          </a:p>
        </p:txBody>
      </p:sp>
      <p:pic>
        <p:nvPicPr>
          <p:cNvPr id="37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118347"/>
      </p:ext>
    </p:extLst>
  </p:cSld>
  <p:clrMapOvr>
    <a:masterClrMapping/>
  </p:clrMapOvr>
  <p:transition spd="med"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393398" y="1275607"/>
            <a:ext cx="3159351" cy="73866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defTabSz="685766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Содействие социальной занятости на  площадках  общественных организаций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91319" y="1275606"/>
            <a:ext cx="594066" cy="4455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r>
              <a:rPr lang="en-US" sz="3000" dirty="0">
                <a:solidFill>
                  <a:prstClr val="white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28729" y="2285654"/>
            <a:ext cx="3159351" cy="246221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defTabSz="685766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Содействие самозанятости 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91319" y="2179384"/>
            <a:ext cx="594066" cy="445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r>
              <a:rPr lang="en-US" sz="3000">
                <a:solidFill>
                  <a:prstClr val="white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28729" y="3035753"/>
            <a:ext cx="3159351" cy="73866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defTabSz="685766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Снижение возрастного порога профессиональной  ориентации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91319" y="3029583"/>
            <a:ext cx="594066" cy="445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r>
              <a:rPr lang="en-US" sz="3000" dirty="0">
                <a:solidFill>
                  <a:prstClr val="white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03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643438" y="1890482"/>
            <a:ext cx="594066" cy="4455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r>
              <a:rPr lang="en-US" sz="3000" dirty="0">
                <a:solidFill>
                  <a:prstClr val="white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0</a:t>
            </a:r>
            <a:r>
              <a:rPr lang="ru-RU" sz="3000" dirty="0">
                <a:solidFill>
                  <a:prstClr val="white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4</a:t>
            </a:r>
            <a:endParaRPr lang="en-US" sz="3000" dirty="0">
              <a:solidFill>
                <a:prstClr val="white"/>
              </a:solidFill>
              <a:latin typeface="Calibri" panose="020F0502020204030204" pitchFamily="34" charset="0"/>
              <a:ea typeface="Roboto Black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357818" y="2854896"/>
            <a:ext cx="3357586" cy="73866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defTabSz="685766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Эффективное взаимодействие с руководителями организаций и предприятий 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32828" y="2802204"/>
            <a:ext cx="594066" cy="445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r>
              <a:rPr lang="en-US" sz="3000" dirty="0">
                <a:solidFill>
                  <a:prstClr val="white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0</a:t>
            </a:r>
            <a:r>
              <a:rPr lang="ru-RU" sz="3000" dirty="0">
                <a:solidFill>
                  <a:prstClr val="white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5</a:t>
            </a:r>
            <a:endParaRPr lang="en-US" sz="3000" dirty="0">
              <a:solidFill>
                <a:prstClr val="white"/>
              </a:solidFill>
              <a:latin typeface="Calibri" panose="020F0502020204030204" pitchFamily="34" charset="0"/>
              <a:ea typeface="Roboto Black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334906" y="3633286"/>
            <a:ext cx="3159351" cy="73866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defTabSz="685766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Создание дифференцированных  рабочих мест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632828" y="3652403"/>
            <a:ext cx="594066" cy="445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766"/>
            <a:r>
              <a:rPr lang="en-US" sz="3000" dirty="0">
                <a:solidFill>
                  <a:prstClr val="white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0</a:t>
            </a:r>
            <a:r>
              <a:rPr lang="ru-RU" sz="3000" dirty="0">
                <a:solidFill>
                  <a:prstClr val="white"/>
                </a:solidFill>
                <a:latin typeface="Calibri" panose="020F0502020204030204" pitchFamily="34" charset="0"/>
                <a:ea typeface="Roboto Black" panose="02000000000000000000" pitchFamily="2" charset="0"/>
                <a:cs typeface="Calibri" panose="020F0502020204030204" pitchFamily="34" charset="0"/>
              </a:rPr>
              <a:t>6</a:t>
            </a:r>
            <a:endParaRPr lang="en-US" sz="3000" dirty="0">
              <a:solidFill>
                <a:prstClr val="white"/>
              </a:solidFill>
              <a:latin typeface="Calibri" panose="020F0502020204030204" pitchFamily="34" charset="0"/>
              <a:ea typeface="Roboto Black" panose="02000000000000000000" pitchFamily="2" charset="0"/>
              <a:cs typeface="Calibri" panose="020F0502020204030204" pitchFamily="34" charset="0"/>
            </a:endParaRPr>
          </a:p>
        </p:txBody>
      </p:sp>
      <p:grpSp>
        <p:nvGrpSpPr>
          <p:cNvPr id="15" name="Group 13"/>
          <p:cNvGrpSpPr/>
          <p:nvPr/>
        </p:nvGrpSpPr>
        <p:grpSpPr>
          <a:xfrm>
            <a:off x="988352" y="1954557"/>
            <a:ext cx="0" cy="895205"/>
            <a:chOff x="1317803" y="3030884"/>
            <a:chExt cx="0" cy="1591474"/>
          </a:xfrm>
        </p:grpSpPr>
        <p:cxnSp>
          <p:nvCxnSpPr>
            <p:cNvPr id="3" name="Straight Connector 2"/>
            <p:cNvCxnSpPr>
              <a:cxnSpLocks/>
            </p:cNvCxnSpPr>
            <p:nvPr/>
          </p:nvCxnSpPr>
          <p:spPr>
            <a:xfrm>
              <a:off x="1317803" y="3030884"/>
              <a:ext cx="0" cy="36576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cxnSpLocks/>
            </p:cNvCxnSpPr>
            <p:nvPr/>
          </p:nvCxnSpPr>
          <p:spPr>
            <a:xfrm>
              <a:off x="1317803" y="4256598"/>
              <a:ext cx="0" cy="36576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58"/>
          <p:cNvGrpSpPr/>
          <p:nvPr/>
        </p:nvGrpSpPr>
        <p:grpSpPr>
          <a:xfrm>
            <a:off x="4929861" y="2577377"/>
            <a:ext cx="0" cy="895205"/>
            <a:chOff x="1317803" y="3030884"/>
            <a:chExt cx="0" cy="1591474"/>
          </a:xfrm>
        </p:grpSpPr>
        <p:cxnSp>
          <p:nvCxnSpPr>
            <p:cNvPr id="60" name="Straight Connector 59"/>
            <p:cNvCxnSpPr>
              <a:cxnSpLocks/>
            </p:cNvCxnSpPr>
            <p:nvPr/>
          </p:nvCxnSpPr>
          <p:spPr>
            <a:xfrm>
              <a:off x="1317803" y="3030884"/>
              <a:ext cx="0" cy="36576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cxnSpLocks/>
            </p:cNvCxnSpPr>
            <p:nvPr/>
          </p:nvCxnSpPr>
          <p:spPr>
            <a:xfrm>
              <a:off x="1317803" y="4256598"/>
              <a:ext cx="0" cy="36576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5357819" y="1836904"/>
            <a:ext cx="3159351" cy="1231106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defTabSz="685766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Повышение компетенций специалистов службы занятости, работающих с инвалидами</a:t>
            </a:r>
            <a:endParaRPr lang="en-US" sz="16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defTabSz="685766"/>
            <a:endParaRPr lang="en-US" sz="1600" b="1" dirty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0" y="1"/>
            <a:ext cx="9144000" cy="6275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467544" y="51470"/>
            <a:ext cx="80648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Основные задачи и направления работы по трудоустройству молодых инвалидов </a:t>
            </a:r>
            <a:b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возрасте от 14 до 25 лет на перспективу</a:t>
            </a:r>
          </a:p>
        </p:txBody>
      </p:sp>
      <p:pic>
        <p:nvPicPr>
          <p:cNvPr id="26" name="Picture 3" descr="C:\Users\deUmbra\Desktop\Снимок.PNG"/>
          <p:cNvPicPr>
            <a:picLocks noChangeAspect="1" noChangeArrowheads="1"/>
          </p:cNvPicPr>
          <p:nvPr/>
        </p:nvPicPr>
        <p:blipFill rotWithShape="1"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73"/>
          <a:stretch/>
        </p:blipFill>
        <p:spPr bwMode="auto">
          <a:xfrm>
            <a:off x="107951" y="10423"/>
            <a:ext cx="468314" cy="54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6449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29151</TotalTime>
  <Words>1558</Words>
  <Application>Microsoft Office PowerPoint</Application>
  <PresentationFormat>Экран (16:9)</PresentationFormat>
  <Paragraphs>302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Calibri</vt:lpstr>
      <vt:lpstr>Franklin Gothic Book</vt:lpstr>
      <vt:lpstr>Franklin Gothic Medium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Трудоустройство выпускников образовательных организаций высшего образования области </vt:lpstr>
      <vt:lpstr>Деятельность  ВУЗов  по содействию  в трудоустройстве </vt:lpstr>
      <vt:lpstr>Информационные системы по содействию в трудоустройстве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Павел Гончаренко</dc:creator>
  <cp:lastModifiedBy>Андрей Михайлович Жданов</cp:lastModifiedBy>
  <cp:revision>1125</cp:revision>
  <cp:lastPrinted>2021-10-27T13:49:46Z</cp:lastPrinted>
  <dcterms:created xsi:type="dcterms:W3CDTF">2010-02-20T13:06:54Z</dcterms:created>
  <dcterms:modified xsi:type="dcterms:W3CDTF">2021-11-22T12:45:03Z</dcterms:modified>
</cp:coreProperties>
</file>