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63" r:id="rId3"/>
    <p:sldId id="264" r:id="rId4"/>
    <p:sldId id="265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451D"/>
    <a:srgbClr val="00B0F0"/>
    <a:srgbClr val="0070C0"/>
    <a:srgbClr val="4E69FF"/>
    <a:srgbClr val="3E9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6"/>
    <p:restoredTop sz="95728"/>
  </p:normalViewPr>
  <p:slideViewPr>
    <p:cSldViewPr snapToGrid="0" snapToObjects="1" showGuides="1">
      <p:cViewPr varScale="1">
        <p:scale>
          <a:sx n="51" d="100"/>
          <a:sy n="51" d="100"/>
        </p:scale>
        <p:origin x="1138" y="29"/>
      </p:cViewPr>
      <p:guideLst>
        <p:guide orient="horz" pos="2205"/>
        <p:guide pos="3840"/>
        <p:guide pos="325"/>
        <p:guide pos="7355"/>
        <p:guide orient="horz" pos="232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2372D-140C-0C46-A224-CE1B3DE9E8D2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F72ED-D5F9-4D4F-8379-7A9BB3D77B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730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742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543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55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F72ED-D5F9-4D4F-8379-7A9BB3D77BD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415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1395B-F9B6-BF4A-AA66-C67909409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2564FF-B904-8F4C-9040-7A5413D1E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FA1411-1B64-D447-817E-9B64A86A1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958E12-6389-3043-A61B-85CE5CFF7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8D22D7-7F56-BE46-A245-6F23980C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0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7E457-0101-CD46-BF15-C36F11E1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405DD3-C69E-6F48-AA53-C2918D142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DA4F78-A2C5-DB42-B1D3-7863C8AD0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011093-4C3A-8D4A-830D-1E1BC6B3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C254F-E0D7-4C4B-960D-A1F5D8432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71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1CE72-01EB-4345-A4DC-E2DF398B5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A91169-DC37-B14F-9B58-8E38C096A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E01CC9-0D4B-B046-8992-9235441E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224BB1-DD13-B643-9D02-68D23F554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A8E21-2123-8842-9996-F4B6C51A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3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7BE5E-61E3-864A-B3CC-E9E107935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BD7321-8588-EB46-8DA5-BE1A0B5EF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D52B4F-0EC7-BD4F-8154-26D54F5FC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67D242-0A31-7C4C-B6F6-E88EC4A2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87EB5A-5E3F-D647-AC57-2B8AB488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3B2186-3736-6A42-BC10-A9B621A2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5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05AAE-41EF-2D42-BAA8-E8B8E42A5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BC478E-7462-F74D-A321-33CA0DF52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F088D3-6886-F441-97C1-1AB92EFCB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BE4973-6A69-8A47-9203-35097AEDE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1179AF-47BE-1347-9477-9F538339DE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9BF37B7-3CC7-7D4C-8A6C-5DD902E9E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8E04DF-4CAD-1945-AD77-740A700F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9586B6-FD6E-9D40-AB79-8EC11C23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5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08F072-D06B-7346-A649-51CE188F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620D72-748C-7B4D-9447-4F36A282B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830E48-000E-CB46-9125-632115392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4594F1-4757-9043-906A-B0B7CCC4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97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486A0A-DB26-6C49-ACAC-8D3EE8E33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EBC3E8-B40D-E744-98CB-822B4B0AC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AB1789-6A1E-1945-BFB6-D14A63F2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25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9AB22-9A14-DA49-94AE-5311CC12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3DA830-28BB-084E-80F7-A5741875C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A2BAA2-BC16-724F-98C0-4465C5E70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3D1EC5-D0E6-484B-A088-6E7780C4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DB0E84-E304-1B41-996C-FFE45F48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D230A8-9146-A04E-A81F-482CDFD9B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55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4D52B-471A-2D40-8308-47689EE3C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50FC04-98ED-D24E-B3F9-BA6617991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90B154-F74A-B74B-8C2E-88ED8E654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CCF8F7-D3C6-0B4F-AB45-2E182879C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FAEAF-4A91-ED4F-A6DE-422306CA5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BC1501-3971-C34C-A2B6-E3D11632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27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7E98C-C876-DC47-A86B-0832DC1C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D34D19-885E-FD45-9CF4-1F1566307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266AA4-B6E6-AB40-89BA-915D6F137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5202B9-DAF1-3545-986B-D51CE5F5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F03585-C3CD-ED4A-ADC5-5C9AC397C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63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7E3EA6-D0C1-E047-9155-2C9405A2D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83B814-720C-4C42-8CB4-C77CD1C59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0D70EE-1C7A-A04D-9834-8DC2B282A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1A06D2-16C0-3F4F-94BA-9CA4A3B0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7542B0-06A5-AF4C-ACC3-A48346B9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64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E3044-B3C7-A14D-9070-D5F4A75C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40B48A-033A-EA41-A91C-6A4CB98E1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301C80-4EE4-6845-AA32-0BA463A20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D951-6009-2946-9950-35547C42E75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1DE0A6-3DC5-CD4A-AA06-E8808AF4B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0DACE3-C86E-BE4E-A783-FEC13F13E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D538D-8361-124D-BF35-66D66855D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5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Relationship Id="rId9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0.svg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sv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Рисунок 31">
            <a:extLst>
              <a:ext uri="{FF2B5EF4-FFF2-40B4-BE49-F238E27FC236}">
                <a16:creationId xmlns:a16="http://schemas.microsoft.com/office/drawing/2014/main" id="{A2F528D8-5D1C-564E-831E-CB909C9DC8FE}"/>
              </a:ext>
            </a:extLst>
          </p:cNvPr>
          <p:cNvSpPr/>
          <p:nvPr/>
        </p:nvSpPr>
        <p:spPr>
          <a:xfrm rot="20373272">
            <a:off x="-1927605" y="799342"/>
            <a:ext cx="8833295" cy="8194101"/>
          </a:xfrm>
          <a:custGeom>
            <a:avLst/>
            <a:gdLst>
              <a:gd name="connsiteX0" fmla="*/ 5111287 w 5195828"/>
              <a:gd name="connsiteY0" fmla="*/ 3157425 h 5195244"/>
              <a:gd name="connsiteX1" fmla="*/ 4452575 w 5195828"/>
              <a:gd name="connsiteY1" fmla="*/ 3996959 h 5195244"/>
              <a:gd name="connsiteX2" fmla="*/ 3496798 w 5195828"/>
              <a:gd name="connsiteY2" fmla="*/ 4500679 h 5195244"/>
              <a:gd name="connsiteX3" fmla="*/ 2386031 w 5195828"/>
              <a:gd name="connsiteY3" fmla="*/ 5056063 h 5195244"/>
              <a:gd name="connsiteX4" fmla="*/ 1159020 w 5195828"/>
              <a:gd name="connsiteY4" fmla="*/ 4952736 h 5195244"/>
              <a:gd name="connsiteX5" fmla="*/ 280738 w 5195828"/>
              <a:gd name="connsiteY5" fmla="*/ 3906547 h 5195244"/>
              <a:gd name="connsiteX6" fmla="*/ 3046 w 5195828"/>
              <a:gd name="connsiteY6" fmla="*/ 2595583 h 5195244"/>
              <a:gd name="connsiteX7" fmla="*/ 493851 w 5195828"/>
              <a:gd name="connsiteY7" fmla="*/ 1433152 h 5195244"/>
              <a:gd name="connsiteX8" fmla="*/ 1397964 w 5195828"/>
              <a:gd name="connsiteY8" fmla="*/ 529038 h 5195244"/>
              <a:gd name="connsiteX9" fmla="*/ 2476442 w 5195828"/>
              <a:gd name="connsiteY9" fmla="*/ 12402 h 5195244"/>
              <a:gd name="connsiteX10" fmla="*/ 3535546 w 5195828"/>
              <a:gd name="connsiteY10" fmla="*/ 412795 h 5195244"/>
              <a:gd name="connsiteX11" fmla="*/ 4484865 w 5195828"/>
              <a:gd name="connsiteY11" fmla="*/ 1155460 h 5195244"/>
              <a:gd name="connsiteX12" fmla="*/ 5137118 w 5195828"/>
              <a:gd name="connsiteY12" fmla="*/ 2001451 h 5195244"/>
              <a:gd name="connsiteX13" fmla="*/ 5111287 w 5195828"/>
              <a:gd name="connsiteY13" fmla="*/ 3157425 h 519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95828" h="5195244">
                <a:moveTo>
                  <a:pt x="5111287" y="3157425"/>
                </a:moveTo>
                <a:cubicBezTo>
                  <a:pt x="5007959" y="3536287"/>
                  <a:pt x="4788389" y="3816136"/>
                  <a:pt x="4452575" y="3996959"/>
                </a:cubicBezTo>
                <a:cubicBezTo>
                  <a:pt x="4116762" y="4177781"/>
                  <a:pt x="3798165" y="4345688"/>
                  <a:pt x="3496798" y="4500679"/>
                </a:cubicBezTo>
                <a:cubicBezTo>
                  <a:pt x="3195432" y="4655670"/>
                  <a:pt x="2825171" y="4840794"/>
                  <a:pt x="2386031" y="5056063"/>
                </a:cubicBezTo>
                <a:cubicBezTo>
                  <a:pt x="1946890" y="5271332"/>
                  <a:pt x="1537882" y="5236885"/>
                  <a:pt x="1159020" y="4952736"/>
                </a:cubicBezTo>
                <a:cubicBezTo>
                  <a:pt x="780154" y="4668586"/>
                  <a:pt x="487393" y="4319856"/>
                  <a:pt x="280738" y="3906547"/>
                </a:cubicBezTo>
                <a:cubicBezTo>
                  <a:pt x="74084" y="3493238"/>
                  <a:pt x="-18481" y="3056254"/>
                  <a:pt x="3046" y="2595583"/>
                </a:cubicBezTo>
                <a:cubicBezTo>
                  <a:pt x="24573" y="2134911"/>
                  <a:pt x="188174" y="1747434"/>
                  <a:pt x="493851" y="1433152"/>
                </a:cubicBezTo>
                <a:cubicBezTo>
                  <a:pt x="799528" y="1118869"/>
                  <a:pt x="1100898" y="817489"/>
                  <a:pt x="1397964" y="529038"/>
                </a:cubicBezTo>
                <a:cubicBezTo>
                  <a:pt x="1695030" y="240584"/>
                  <a:pt x="2054518" y="68371"/>
                  <a:pt x="2476442" y="12402"/>
                </a:cubicBezTo>
                <a:cubicBezTo>
                  <a:pt x="2898366" y="-43566"/>
                  <a:pt x="3251396" y="89897"/>
                  <a:pt x="3535546" y="412795"/>
                </a:cubicBezTo>
                <a:cubicBezTo>
                  <a:pt x="3819696" y="735693"/>
                  <a:pt x="4136136" y="983252"/>
                  <a:pt x="4484865" y="1155460"/>
                </a:cubicBezTo>
                <a:cubicBezTo>
                  <a:pt x="4833595" y="1327667"/>
                  <a:pt x="5051008" y="1609673"/>
                  <a:pt x="5137118" y="2001451"/>
                </a:cubicBezTo>
                <a:cubicBezTo>
                  <a:pt x="5223229" y="2393229"/>
                  <a:pt x="5214614" y="2778563"/>
                  <a:pt x="5111287" y="3157425"/>
                </a:cubicBezTo>
                <a:close/>
              </a:path>
            </a:pathLst>
          </a:custGeom>
          <a:solidFill>
            <a:srgbClr val="00B0F0">
              <a:alpha val="21000"/>
            </a:srgbClr>
          </a:solidFill>
          <a:ln w="129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№1</a:t>
            </a:r>
            <a:endParaRPr lang="ru-RU" sz="32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01A32C30-BC1A-DE4B-B680-D01845BA4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2702" y="368300"/>
            <a:ext cx="1503361" cy="591600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566872" y="1666584"/>
            <a:ext cx="5727437" cy="360686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Изображение выглядит как человек, внутренний, улыбается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60C26AC3-D204-6C41-ADAC-E55D5E52E2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67" r="21743"/>
          <a:stretch/>
        </p:blipFill>
        <p:spPr>
          <a:xfrm>
            <a:off x="2480733" y="1657574"/>
            <a:ext cx="3615267" cy="3615877"/>
          </a:xfrm>
          <a:prstGeom prst="rect">
            <a:avLst/>
          </a:prstGeom>
        </p:spPr>
      </p:pic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871215" y="1374196"/>
            <a:ext cx="2409249" cy="5847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Анна Вячеславовна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1347885" y="2194806"/>
            <a:ext cx="1559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42 года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1347885" y="2779704"/>
            <a:ext cx="1559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Работает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9BC7B6-4C77-9048-B51E-D63D859D3D28}"/>
              </a:ext>
            </a:extLst>
          </p:cNvPr>
          <p:cNvSpPr txBox="1"/>
          <p:nvPr/>
        </p:nvSpPr>
        <p:spPr>
          <a:xfrm>
            <a:off x="871215" y="3364602"/>
            <a:ext cx="2512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Юрист по медицинским вопросам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A377F-C770-124D-A4C3-836E56BCA425}"/>
              </a:ext>
            </a:extLst>
          </p:cNvPr>
          <p:cNvSpPr txBox="1"/>
          <p:nvPr/>
        </p:nvSpPr>
        <p:spPr>
          <a:xfrm>
            <a:off x="871215" y="4164944"/>
            <a:ext cx="25126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Профильное образование, релевантный опыт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758241" y="2194806"/>
            <a:ext cx="4852280" cy="2507370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Анна Вячеславовна работает главным юристом в городской больнице, у нее профильное образование, большой стаж работы юриста с медицинским уклоном </a:t>
            </a:r>
            <a:r>
              <a:rPr lang="ru-RU" sz="1400" i="1" dirty="0">
                <a:solidFill>
                  <a:schemeClr val="tx1"/>
                </a:solidFill>
                <a:latin typeface="Montserrat" pitchFamily="2" charset="0"/>
              </a:rPr>
              <a:t>(договора на оказание медицинских услуг, ведение судебных дел и др.).</a:t>
            </a:r>
          </a:p>
          <a:p>
            <a:endParaRPr lang="ru-RU" sz="1400" i="1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Хочет уволиться из-за того, что чувствует эмоциональное выгорание, больше не готова работать в медицинской сфере и занимать руководящую должность.</a:t>
            </a:r>
          </a:p>
          <a:p>
            <a:endParaRPr lang="ru-RU" sz="1400" i="1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669E5B-7161-D942-BABB-4F705491C1DE}"/>
              </a:ext>
            </a:extLst>
          </p:cNvPr>
          <p:cNvSpPr txBox="1"/>
          <p:nvPr/>
        </p:nvSpPr>
        <p:spPr>
          <a:xfrm>
            <a:off x="6677374" y="1201154"/>
            <a:ext cx="499868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  <a:t>В СЗН обратилась </a:t>
            </a:r>
            <a:b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</a:br>
            <a:r>
              <a:rPr lang="ru-RU" sz="2000" b="1" dirty="0">
                <a:solidFill>
                  <a:srgbClr val="0070C0"/>
                </a:solidFill>
                <a:latin typeface="Montserrat ExtraBold" pitchFamily="2" charset="0"/>
              </a:rPr>
              <a:t>Ильина Анна Вячеславовна</a:t>
            </a:r>
            <a:endParaRPr lang="ru-RU" sz="18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D5945A-8847-7B4F-917F-CFBFEEE1FFA9}"/>
              </a:ext>
            </a:extLst>
          </p:cNvPr>
          <p:cNvSpPr txBox="1"/>
          <p:nvPr/>
        </p:nvSpPr>
        <p:spPr>
          <a:xfrm>
            <a:off x="7407381" y="4962475"/>
            <a:ext cx="3904937" cy="76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ru-RU" sz="1400" b="1" dirty="0">
                <a:solidFill>
                  <a:srgbClr val="E1451D"/>
                </a:solidFill>
                <a:latin typeface="Montserrat" pitchFamily="2" charset="0"/>
              </a:rPr>
              <a:t>Как помочь Анне Вячеславовне?</a:t>
            </a:r>
          </a:p>
          <a:p>
            <a:r>
              <a:rPr lang="ru-RU" sz="14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можем предложить?</a:t>
            </a:r>
          </a:p>
        </p:txBody>
      </p:sp>
      <p:pic>
        <p:nvPicPr>
          <p:cNvPr id="27" name="Рисунок 26" descr="Знак вопроса со сплошной заливкой">
            <a:extLst>
              <a:ext uri="{FF2B5EF4-FFF2-40B4-BE49-F238E27FC236}">
                <a16:creationId xmlns:a16="http://schemas.microsoft.com/office/drawing/2014/main" id="{0D93A8C1-8BD7-ED4E-8F8A-82B56BEE06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0274" y="4979739"/>
            <a:ext cx="677107" cy="677107"/>
          </a:xfrm>
          <a:prstGeom prst="rect">
            <a:avLst/>
          </a:prstGeom>
        </p:spPr>
      </p:pic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8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4441194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8366449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90690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32A777-B5E6-944E-9710-F6247EF1E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828326">
            <a:off x="-2892403" y="-399380"/>
            <a:ext cx="9911614" cy="99116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№2</a:t>
            </a:r>
            <a:endParaRPr lang="ru-RU" sz="32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01A32C30-BC1A-DE4B-B680-D01845BA40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72702" y="368300"/>
            <a:ext cx="1503361" cy="591600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566872" y="1666584"/>
            <a:ext cx="5727437" cy="360686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871215" y="1374196"/>
            <a:ext cx="2409249" cy="5847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Анна </a:t>
            </a:r>
            <a:r>
              <a:rPr lang="ru-RU" sz="1400" dirty="0" err="1">
                <a:solidFill>
                  <a:schemeClr val="bg1"/>
                </a:solidFill>
                <a:latin typeface="Montserrat" pitchFamily="2" charset="0"/>
              </a:rPr>
              <a:t>Францевна</a:t>
            </a:r>
            <a:endParaRPr lang="ru-RU" sz="14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1347885" y="2194806"/>
            <a:ext cx="1559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54</a:t>
            </a:r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 года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1347885" y="2787088"/>
            <a:ext cx="1559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Сокращена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9BC7B6-4C77-9048-B51E-D63D859D3D28}"/>
              </a:ext>
            </a:extLst>
          </p:cNvPr>
          <p:cNvSpPr txBox="1"/>
          <p:nvPr/>
        </p:nvSpPr>
        <p:spPr>
          <a:xfrm>
            <a:off x="871215" y="3379370"/>
            <a:ext cx="2512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Высшее образование «Оператор связи»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A377F-C770-124D-A4C3-836E56BCA425}"/>
              </a:ext>
            </a:extLst>
          </p:cNvPr>
          <p:cNvSpPr txBox="1"/>
          <p:nvPr/>
        </p:nvSpPr>
        <p:spPr>
          <a:xfrm>
            <a:off x="1137796" y="4187096"/>
            <a:ext cx="19794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Опыт работы </a:t>
            </a:r>
            <a:br>
              <a:rPr lang="ru-RU" sz="1400" dirty="0">
                <a:solidFill>
                  <a:schemeClr val="bg1"/>
                </a:solidFill>
                <a:latin typeface="Montserrat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33 года </a:t>
            </a:r>
            <a:br>
              <a:rPr lang="ru-RU" sz="1400" dirty="0">
                <a:solidFill>
                  <a:schemeClr val="bg1"/>
                </a:solidFill>
                <a:latin typeface="Montserrat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в ПАО МГТС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758241" y="2194806"/>
            <a:ext cx="4852280" cy="2507370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Анна </a:t>
            </a:r>
            <a:r>
              <a:rPr lang="ru-RU" sz="1400" dirty="0" err="1">
                <a:solidFill>
                  <a:schemeClr val="tx1"/>
                </a:solidFill>
                <a:latin typeface="Montserrat" pitchFamily="2" charset="0"/>
              </a:rPr>
              <a:t>Францевна</a:t>
            </a:r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 сокращена из ПАО МГТС, где занимала должность руководителя отдела связи. </a:t>
            </a:r>
          </a:p>
          <a:p>
            <a:endParaRPr lang="ru-RU" sz="1400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Анна </a:t>
            </a:r>
            <a:r>
              <a:rPr lang="ru-RU" sz="1400" dirty="0" err="1">
                <a:solidFill>
                  <a:schemeClr val="tx1"/>
                </a:solidFill>
                <a:latin typeface="Montserrat" pitchFamily="2" charset="0"/>
              </a:rPr>
              <a:t>Францевна</a:t>
            </a:r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 имеет высшее образование по профессии оператор связи и ПАО МГТС являлся ее единственным местом работы на протяжении 33 лет. </a:t>
            </a:r>
          </a:p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Эмоциональное состояние Анны </a:t>
            </a:r>
            <a:r>
              <a:rPr lang="ru-RU" sz="1400" dirty="0" err="1">
                <a:solidFill>
                  <a:schemeClr val="tx1"/>
                </a:solidFill>
                <a:latin typeface="Montserrat" pitchFamily="2" charset="0"/>
              </a:rPr>
              <a:t>Францевны</a:t>
            </a:r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 крайне негативное.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669E5B-7161-D942-BABB-4F705491C1DE}"/>
              </a:ext>
            </a:extLst>
          </p:cNvPr>
          <p:cNvSpPr txBox="1"/>
          <p:nvPr/>
        </p:nvSpPr>
        <p:spPr>
          <a:xfrm>
            <a:off x="6677374" y="1201154"/>
            <a:ext cx="499868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  <a:t>В СЗН обратилась </a:t>
            </a:r>
            <a:b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</a:br>
            <a:r>
              <a:rPr lang="ru-RU" sz="2000" b="1" dirty="0">
                <a:solidFill>
                  <a:srgbClr val="0070C0"/>
                </a:solidFill>
                <a:latin typeface="Montserrat ExtraBold" pitchFamily="2" charset="0"/>
              </a:rPr>
              <a:t>Надеждина Анна </a:t>
            </a:r>
            <a:r>
              <a:rPr lang="ru-RU" sz="2000" b="1" dirty="0" err="1">
                <a:solidFill>
                  <a:srgbClr val="0070C0"/>
                </a:solidFill>
                <a:latin typeface="Montserrat ExtraBold" pitchFamily="2" charset="0"/>
              </a:rPr>
              <a:t>Францевна</a:t>
            </a:r>
            <a:endParaRPr lang="ru-RU" sz="18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8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4441194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8366449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  <p:pic>
        <p:nvPicPr>
          <p:cNvPr id="22" name="Рисунок 21" descr="Изображение выглядит как человек, мужчина, мужской&#10;&#10;Автоматически созданное описание">
            <a:extLst>
              <a:ext uri="{FF2B5EF4-FFF2-40B4-BE49-F238E27FC236}">
                <a16:creationId xmlns:a16="http://schemas.microsoft.com/office/drawing/2014/main" id="{C8477C88-0247-2443-94FA-F97E63C6C76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554" r="21168"/>
          <a:stretch/>
        </p:blipFill>
        <p:spPr>
          <a:xfrm>
            <a:off x="2791215" y="1374196"/>
            <a:ext cx="3360796" cy="38992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35F9E44-E362-CF4B-9C11-1229F2F9096D}"/>
              </a:ext>
            </a:extLst>
          </p:cNvPr>
          <p:cNvSpPr txBox="1"/>
          <p:nvPr/>
        </p:nvSpPr>
        <p:spPr>
          <a:xfrm>
            <a:off x="7407381" y="4962475"/>
            <a:ext cx="3904937" cy="76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ru-RU" sz="1400" b="1" dirty="0">
                <a:solidFill>
                  <a:srgbClr val="E1451D"/>
                </a:solidFill>
                <a:latin typeface="Montserrat" pitchFamily="2" charset="0"/>
              </a:rPr>
              <a:t>Как помочь Анне </a:t>
            </a:r>
            <a:r>
              <a:rPr lang="ru-RU" sz="1400" b="1" dirty="0" err="1">
                <a:solidFill>
                  <a:srgbClr val="E1451D"/>
                </a:solidFill>
                <a:latin typeface="Montserrat" pitchFamily="2" charset="0"/>
              </a:rPr>
              <a:t>Францовне</a:t>
            </a:r>
            <a:r>
              <a:rPr lang="ru-RU" sz="1400" b="1" dirty="0">
                <a:solidFill>
                  <a:srgbClr val="E1451D"/>
                </a:solidFill>
                <a:latin typeface="Montserrat" pitchFamily="2" charset="0"/>
              </a:rPr>
              <a:t>?</a:t>
            </a:r>
          </a:p>
          <a:p>
            <a:r>
              <a:rPr lang="ru-RU" sz="14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можем предложить?</a:t>
            </a:r>
          </a:p>
        </p:txBody>
      </p:sp>
      <p:pic>
        <p:nvPicPr>
          <p:cNvPr id="26" name="Рисунок 25" descr="Знак вопроса со сплошной заливкой">
            <a:extLst>
              <a:ext uri="{FF2B5EF4-FFF2-40B4-BE49-F238E27FC236}">
                <a16:creationId xmlns:a16="http://schemas.microsoft.com/office/drawing/2014/main" id="{E89FE620-DB6F-C549-A59F-25C37D421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30274" y="4979739"/>
            <a:ext cx="677107" cy="67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8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A7D0C4-8163-F949-932F-0C4A8B90B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370917" y="412720"/>
            <a:ext cx="9403844" cy="94038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№3</a:t>
            </a:r>
            <a:endParaRPr lang="ru-RU" sz="32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pic>
        <p:nvPicPr>
          <p:cNvPr id="8" name="Graphic 8">
            <a:extLst>
              <a:ext uri="{FF2B5EF4-FFF2-40B4-BE49-F238E27FC236}">
                <a16:creationId xmlns:a16="http://schemas.microsoft.com/office/drawing/2014/main" id="{01A32C30-BC1A-DE4B-B680-D01845BA40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72702" y="368300"/>
            <a:ext cx="1503361" cy="591600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566872" y="1666584"/>
            <a:ext cx="5727437" cy="360686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871215" y="1374196"/>
            <a:ext cx="2409249" cy="5847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Любовь Васильевна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1347885" y="2194806"/>
            <a:ext cx="1559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ontserrat" pitchFamily="2" charset="0"/>
              </a:rPr>
              <a:t>57</a:t>
            </a:r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 лет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1347885" y="2779704"/>
            <a:ext cx="15592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Пенсионерка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9BC7B6-4C77-9048-B51E-D63D859D3D28}"/>
              </a:ext>
            </a:extLst>
          </p:cNvPr>
          <p:cNvSpPr txBox="1"/>
          <p:nvPr/>
        </p:nvSpPr>
        <p:spPr>
          <a:xfrm>
            <a:off x="871215" y="3364602"/>
            <a:ext cx="2512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20-летний </a:t>
            </a:r>
            <a:b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</a:br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опыт руководства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A377F-C770-124D-A4C3-836E56BCA425}"/>
              </a:ext>
            </a:extLst>
          </p:cNvPr>
          <p:cNvSpPr txBox="1"/>
          <p:nvPr/>
        </p:nvSpPr>
        <p:spPr>
          <a:xfrm>
            <a:off x="871215" y="4164944"/>
            <a:ext cx="25126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effectLst/>
                <a:latin typeface="Montserrat" pitchFamily="2" charset="0"/>
              </a:rPr>
              <a:t>Образование 9 классов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758241" y="2194806"/>
            <a:ext cx="4852280" cy="2507370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Любовь Васильевна пенсионерка, но активно ищет работу.</a:t>
            </a:r>
          </a:p>
          <a:p>
            <a:endParaRPr lang="ru-RU" sz="1400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Имеет большой, более 20 лет, опыт руководящей работы, на позиции рядовых сотрудников не согласна. </a:t>
            </a:r>
          </a:p>
          <a:p>
            <a:endParaRPr lang="ru-RU" sz="1400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Поиск работы осложняется тем, что образование у соискательницы – 9 классов школы.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669E5B-7161-D942-BABB-4F705491C1DE}"/>
              </a:ext>
            </a:extLst>
          </p:cNvPr>
          <p:cNvSpPr txBox="1"/>
          <p:nvPr/>
        </p:nvSpPr>
        <p:spPr>
          <a:xfrm>
            <a:off x="6677374" y="1201154"/>
            <a:ext cx="499868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  <a:t>В СЗН обратилась </a:t>
            </a:r>
            <a:b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</a:br>
            <a:r>
              <a:rPr lang="ru-RU" sz="2000" b="1" dirty="0">
                <a:solidFill>
                  <a:srgbClr val="0070C0"/>
                </a:solidFill>
                <a:latin typeface="Montserrat ExtraBold" pitchFamily="2" charset="0"/>
              </a:rPr>
              <a:t>Любовь Васильевна Н.</a:t>
            </a:r>
            <a:endParaRPr lang="ru-RU" sz="18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8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4441194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8366449" y="6022809"/>
            <a:ext cx="3309613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  <p:pic>
        <p:nvPicPr>
          <p:cNvPr id="22" name="Рисунок 21" descr="Изображение выглядит как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A400E01B-1C48-9347-83B6-A95BF58330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096" r="28582"/>
          <a:stretch/>
        </p:blipFill>
        <p:spPr>
          <a:xfrm>
            <a:off x="3206348" y="1510995"/>
            <a:ext cx="3218843" cy="381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B0F59D-8835-5647-AC76-2D7AD24BD691}"/>
              </a:ext>
            </a:extLst>
          </p:cNvPr>
          <p:cNvSpPr txBox="1"/>
          <p:nvPr/>
        </p:nvSpPr>
        <p:spPr>
          <a:xfrm>
            <a:off x="7407381" y="4962475"/>
            <a:ext cx="3904937" cy="76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ru-RU" sz="1400" b="1" dirty="0">
                <a:solidFill>
                  <a:srgbClr val="E1451D"/>
                </a:solidFill>
                <a:latin typeface="Montserrat" pitchFamily="2" charset="0"/>
              </a:rPr>
              <a:t>Как помочь Любови Васильевне?</a:t>
            </a:r>
          </a:p>
          <a:p>
            <a:r>
              <a:rPr lang="ru-RU" sz="14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можем предложить?</a:t>
            </a:r>
          </a:p>
        </p:txBody>
      </p:sp>
      <p:pic>
        <p:nvPicPr>
          <p:cNvPr id="26" name="Рисунок 25" descr="Знак вопроса со сплошной заливкой">
            <a:extLst>
              <a:ext uri="{FF2B5EF4-FFF2-40B4-BE49-F238E27FC236}">
                <a16:creationId xmlns:a16="http://schemas.microsoft.com/office/drawing/2014/main" id="{2F5078BB-D59D-EB44-83DF-668C7A8E0D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30274" y="4979739"/>
            <a:ext cx="677107" cy="67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44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2B3993-714F-314C-BC57-28F7353D608E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B0F0">
              <a:alpha val="80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/>
                <a:latin typeface="Montserrat ExtraBold" pitchFamily="2" charset="0"/>
              </a:rPr>
              <a:t>Кейс №4. </a:t>
            </a:r>
            <a:r>
              <a:rPr lang="ru-RU" sz="3200" b="1" dirty="0">
                <a:solidFill>
                  <a:srgbClr val="E1451D"/>
                </a:solidFill>
                <a:effectLst/>
                <a:latin typeface="Montserrat ExtraBold" pitchFamily="2" charset="0"/>
              </a:rPr>
              <a:t>Онлайн-кейс</a:t>
            </a:r>
            <a:endParaRPr lang="ru-RU" sz="3200" b="1" dirty="0">
              <a:solidFill>
                <a:srgbClr val="E1451D"/>
              </a:solidFill>
              <a:latin typeface="Montserrat ExtraBold" pitchFamily="2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6539380" y="1658435"/>
            <a:ext cx="5105400" cy="251790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6682831" y="1378372"/>
            <a:ext cx="2409249" cy="49351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Ирина Петровна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7099757" y="1988229"/>
            <a:ext cx="15592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ffectLst/>
                <a:latin typeface="Montserrat" pitchFamily="2" charset="0"/>
              </a:rPr>
              <a:t>48 лет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7099757" y="2467366"/>
            <a:ext cx="15592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Домохозяйка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9BC7B6-4C77-9048-B51E-D63D859D3D28}"/>
              </a:ext>
            </a:extLst>
          </p:cNvPr>
          <p:cNvSpPr txBox="1"/>
          <p:nvPr/>
        </p:nvSpPr>
        <p:spPr>
          <a:xfrm>
            <a:off x="6623087" y="2946503"/>
            <a:ext cx="2512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effectLst/>
                <a:latin typeface="Montserrat" pitchFamily="2" charset="0"/>
              </a:rPr>
              <a:t>Профессиональное образование, медсестра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A377F-C770-124D-A4C3-836E56BCA425}"/>
              </a:ext>
            </a:extLst>
          </p:cNvPr>
          <p:cNvSpPr txBox="1"/>
          <p:nvPr/>
        </p:nvSpPr>
        <p:spPr>
          <a:xfrm>
            <a:off x="6623087" y="3610307"/>
            <a:ext cx="2512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Перерыв в трудовой деятельности </a:t>
            </a:r>
            <a:r>
              <a:rPr lang="en-US" sz="1200" dirty="0">
                <a:solidFill>
                  <a:schemeClr val="bg1"/>
                </a:solidFill>
                <a:latin typeface="Montserrat" pitchFamily="2" charset="0"/>
              </a:rPr>
              <a:t>&gt;</a:t>
            </a:r>
            <a:r>
              <a:rPr lang="ru-RU" sz="1200" dirty="0">
                <a:solidFill>
                  <a:schemeClr val="bg1"/>
                </a:solidFill>
                <a:latin typeface="Montserrat" pitchFamily="2" charset="0"/>
              </a:rPr>
              <a:t>20 лет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590963" y="4313298"/>
            <a:ext cx="5092316" cy="1666010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100" dirty="0">
                <a:solidFill>
                  <a:schemeClr val="tx1"/>
                </a:solidFill>
                <a:latin typeface="Montserrat" pitchFamily="2" charset="0"/>
              </a:rPr>
              <a:t>Ирина Петровна попросила помощи в трудоустройстве и рассказала о своей сложной жизненной ситуации.</a:t>
            </a:r>
          </a:p>
          <a:p>
            <a:endParaRPr lang="ru-RU" sz="1100" i="1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sz="1100" dirty="0">
                <a:solidFill>
                  <a:schemeClr val="tx1"/>
                </a:solidFill>
                <a:latin typeface="Montserrat" pitchFamily="2" charset="0"/>
              </a:rPr>
              <a:t>У Ирины Петровны есть профессиональное образование (медсестра), но она никогда по нему не работала: перерыв в трудовой деятельности более 20 лет. </a:t>
            </a:r>
          </a:p>
          <a:p>
            <a:endParaRPr lang="ru-RU" sz="1100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sz="1100" dirty="0">
                <a:solidFill>
                  <a:schemeClr val="tx1"/>
                </a:solidFill>
                <a:latin typeface="Montserrat" pitchFamily="2" charset="0"/>
              </a:rPr>
              <a:t>После окончания училища вышла замуж и была домохозяйкой. Брак распался и остро нужна работа.</a:t>
            </a:r>
            <a:endParaRPr lang="ru-RU" sz="1100" i="1" dirty="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669E5B-7161-D942-BABB-4F705491C1DE}"/>
              </a:ext>
            </a:extLst>
          </p:cNvPr>
          <p:cNvSpPr txBox="1"/>
          <p:nvPr/>
        </p:nvSpPr>
        <p:spPr>
          <a:xfrm>
            <a:off x="6438023" y="627044"/>
            <a:ext cx="499868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  <a:t>В СЗН обратилась </a:t>
            </a:r>
            <a:br>
              <a:rPr lang="ru-RU" sz="1800" b="1" dirty="0">
                <a:solidFill>
                  <a:srgbClr val="0070C0"/>
                </a:solidFill>
                <a:latin typeface="Montserrat ExtraBold" pitchFamily="2" charset="0"/>
              </a:rPr>
            </a:br>
            <a:r>
              <a:rPr lang="ru-RU" sz="2000" b="1" dirty="0">
                <a:solidFill>
                  <a:srgbClr val="0070C0"/>
                </a:solidFill>
                <a:latin typeface="Montserrat ExtraBold" pitchFamily="2" charset="0"/>
              </a:rPr>
              <a:t>Левина Ирина Петровна</a:t>
            </a:r>
            <a:endParaRPr lang="ru-RU" sz="18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D5945A-8847-7B4F-917F-CFBFEEE1FFA9}"/>
              </a:ext>
            </a:extLst>
          </p:cNvPr>
          <p:cNvSpPr txBox="1"/>
          <p:nvPr/>
        </p:nvSpPr>
        <p:spPr>
          <a:xfrm>
            <a:off x="7004020" y="6042764"/>
            <a:ext cx="4679260" cy="505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ru-RU" sz="1300" b="1" dirty="0">
                <a:solidFill>
                  <a:srgbClr val="E1451D"/>
                </a:solidFill>
                <a:latin typeface="Montserrat" pitchFamily="2" charset="0"/>
              </a:rPr>
              <a:t>Как помочь Ирине Петровне?</a:t>
            </a:r>
          </a:p>
          <a:p>
            <a:r>
              <a:rPr lang="ru-RU" sz="1300" b="1" dirty="0">
                <a:solidFill>
                  <a:srgbClr val="E1451D"/>
                </a:solidFill>
                <a:latin typeface="Montserrat" pitchFamily="2" charset="0"/>
              </a:rPr>
              <a:t>Какие услуги и сервисы можем предложить?</a:t>
            </a:r>
          </a:p>
        </p:txBody>
      </p:sp>
      <p:pic>
        <p:nvPicPr>
          <p:cNvPr id="27" name="Рисунок 26" descr="Знак вопроса со сплошной заливкой">
            <a:extLst>
              <a:ext uri="{FF2B5EF4-FFF2-40B4-BE49-F238E27FC236}">
                <a16:creationId xmlns:a16="http://schemas.microsoft.com/office/drawing/2014/main" id="{0D93A8C1-8BD7-ED4E-8F8A-82B56BEE0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4510" y="6081295"/>
            <a:ext cx="459510" cy="459510"/>
          </a:xfrm>
          <a:prstGeom prst="rect">
            <a:avLst/>
          </a:prstGeom>
        </p:spPr>
      </p:pic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6" y="4652063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предложите максимально эффективные решения</a:t>
            </a:r>
            <a:endParaRPr lang="ru-RU" sz="1400" dirty="0"/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515937" y="5335691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аргументируйте свою позицию</a:t>
            </a:r>
            <a:endParaRPr lang="ru-RU" sz="1400" dirty="0"/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515938" y="6019319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effectLst/>
                <a:latin typeface="Montserrat" pitchFamily="2" charset="0"/>
              </a:rPr>
              <a:t>приведите примеры из практики</a:t>
            </a:r>
            <a:endParaRPr lang="ru-RU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819796-C169-9447-A037-FDBC16346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938" y="966218"/>
            <a:ext cx="3309613" cy="33096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0179D74-771D-7C44-96AC-06595ED013EC}"/>
              </a:ext>
            </a:extLst>
          </p:cNvPr>
          <p:cNvSpPr txBox="1"/>
          <p:nvPr/>
        </p:nvSpPr>
        <p:spPr>
          <a:xfrm>
            <a:off x="3919089" y="1055311"/>
            <a:ext cx="20833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425" indent="-225425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Отсканируйте </a:t>
            </a:r>
            <a:r>
              <a:rPr lang="en-US" sz="1400" dirty="0">
                <a:solidFill>
                  <a:schemeClr val="tx1"/>
                </a:solidFill>
                <a:latin typeface="Montserrat" pitchFamily="2" charset="0"/>
              </a:rPr>
              <a:t>QR</a:t>
            </a:r>
            <a:r>
              <a:rPr lang="ru-RU" sz="1400" dirty="0">
                <a:solidFill>
                  <a:schemeClr val="tx1"/>
                </a:solidFill>
                <a:latin typeface="Montserrat" pitchFamily="2" charset="0"/>
              </a:rPr>
              <a:t>-код</a:t>
            </a:r>
          </a:p>
          <a:p>
            <a:pPr marL="225425" indent="-225425">
              <a:buFont typeface="+mj-lt"/>
              <a:buAutoNum type="arabicPeriod"/>
            </a:pPr>
            <a:endParaRPr lang="ru-RU" sz="1400" dirty="0">
              <a:solidFill>
                <a:schemeClr val="tx1"/>
              </a:solidFill>
              <a:latin typeface="Montserrat" pitchFamily="2" charset="0"/>
            </a:endParaRPr>
          </a:p>
          <a:p>
            <a:pPr marL="225425" indent="-225425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Вступите в </a:t>
            </a:r>
            <a:r>
              <a:rPr lang="ru-RU" sz="1400" dirty="0" err="1">
                <a:latin typeface="Montserrat" pitchFamily="2" charset="0"/>
              </a:rPr>
              <a:t>телеграм</a:t>
            </a:r>
            <a:r>
              <a:rPr lang="ru-RU" sz="1400" dirty="0">
                <a:latin typeface="Montserrat" pitchFamily="2" charset="0"/>
              </a:rPr>
              <a:t>-чат</a:t>
            </a:r>
          </a:p>
          <a:p>
            <a:pPr marL="225425" indent="-225425">
              <a:buFont typeface="+mj-lt"/>
              <a:buAutoNum type="arabicPeriod"/>
            </a:pPr>
            <a:endParaRPr lang="ru-RU" sz="1400" dirty="0">
              <a:latin typeface="Montserrat" pitchFamily="2" charset="0"/>
            </a:endParaRPr>
          </a:p>
          <a:p>
            <a:pPr marL="225425" indent="-225425">
              <a:buFont typeface="+mj-lt"/>
              <a:buAutoNum type="arabicPeriod"/>
            </a:pPr>
            <a:r>
              <a:rPr lang="ru-RU" sz="1400" dirty="0">
                <a:latin typeface="Montserrat" pitchFamily="2" charset="0"/>
              </a:rPr>
              <a:t>Предложите свои варианты</a:t>
            </a:r>
          </a:p>
        </p:txBody>
      </p:sp>
      <p:pic>
        <p:nvPicPr>
          <p:cNvPr id="24" name="Рисунок 23" descr="Изображение выглядит как человек, стол, сиди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2F56E54F-B992-C149-AD5F-62B5699F71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269" r="17234" b="32166"/>
          <a:stretch/>
        </p:blipFill>
        <p:spPr>
          <a:xfrm flipH="1">
            <a:off x="9609513" y="1659819"/>
            <a:ext cx="2035144" cy="2511061"/>
          </a:xfrm>
          <a:prstGeom prst="rect">
            <a:avLst/>
          </a:prstGeom>
        </p:spPr>
      </p:pic>
      <p:pic>
        <p:nvPicPr>
          <p:cNvPr id="32" name="Рисунок 31" descr="Секундомер со сплошной заливкой">
            <a:extLst>
              <a:ext uri="{FF2B5EF4-FFF2-40B4-BE49-F238E27FC236}">
                <a16:creationId xmlns:a16="http://schemas.microsoft.com/office/drawing/2014/main" id="{098C4ACE-95C1-164B-8A4D-95D75FFFF4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35764" y="3425041"/>
            <a:ext cx="561767" cy="56176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411DF06-096B-834A-9994-9EA091B370D6}"/>
              </a:ext>
            </a:extLst>
          </p:cNvPr>
          <p:cNvSpPr txBox="1"/>
          <p:nvPr/>
        </p:nvSpPr>
        <p:spPr>
          <a:xfrm>
            <a:off x="4482984" y="3573542"/>
            <a:ext cx="1446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1451D"/>
                </a:solidFill>
                <a:latin typeface="Montserrat" pitchFamily="2" charset="0"/>
              </a:rPr>
              <a:t>20 минут</a:t>
            </a:r>
            <a:endParaRPr lang="ru-RU" dirty="0">
              <a:solidFill>
                <a:srgbClr val="E145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438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408</Words>
  <Application>Microsoft Office PowerPoint</Application>
  <PresentationFormat>Широкоэкранный</PresentationFormat>
  <Paragraphs>77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Montserrat 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системы управления клиентским опытом в СЗН</dc:title>
  <dc:creator>Алия Залалова</dc:creator>
  <cp:lastModifiedBy>Андрей Михайлович Жданов</cp:lastModifiedBy>
  <cp:revision>7</cp:revision>
  <dcterms:created xsi:type="dcterms:W3CDTF">2021-11-24T03:25:15Z</dcterms:created>
  <dcterms:modified xsi:type="dcterms:W3CDTF">2021-11-24T15:37:04Z</dcterms:modified>
</cp:coreProperties>
</file>