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4" r:id="rId2"/>
    <p:sldId id="287" r:id="rId3"/>
    <p:sldId id="298" r:id="rId4"/>
    <p:sldId id="285" r:id="rId5"/>
    <p:sldId id="299" r:id="rId6"/>
    <p:sldId id="291" r:id="rId7"/>
    <p:sldId id="289" r:id="rId8"/>
    <p:sldId id="292" r:id="rId9"/>
    <p:sldId id="293" r:id="rId10"/>
    <p:sldId id="294" r:id="rId11"/>
    <p:sldId id="295" r:id="rId12"/>
    <p:sldId id="296" r:id="rId13"/>
    <p:sldId id="29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88" autoAdjust="0"/>
    <p:restoredTop sz="94660"/>
  </p:normalViewPr>
  <p:slideViewPr>
    <p:cSldViewPr snapToGrid="0">
      <p:cViewPr varScale="1">
        <p:scale>
          <a:sx n="55" d="100"/>
          <a:sy n="55" d="100"/>
        </p:scale>
        <p:origin x="835" y="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74298C-EC70-4F71-A9A5-A0134EC0BF75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72B0E-B1F3-456A-B071-D237C16BAD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992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ru-RU" dirty="0"/>
              <a:t>Модернизация СЗН</a:t>
            </a:r>
          </a:p>
          <a:p>
            <a:pPr marL="228600" indent="-228600">
              <a:buFont typeface="+mj-lt"/>
              <a:buAutoNum type="arabicPeriod"/>
            </a:pPr>
            <a:r>
              <a:rPr lang="ru-RU" dirty="0"/>
              <a:t>Организационная структура СЗН</a:t>
            </a:r>
          </a:p>
          <a:p>
            <a:pPr marL="228600" indent="-228600">
              <a:buFont typeface="+mj-lt"/>
              <a:buAutoNum type="arabicPeriod"/>
            </a:pPr>
            <a:r>
              <a:rPr lang="ru-RU" dirty="0"/>
              <a:t>Показатели эффективности и мониторинг работы СЗН</a:t>
            </a:r>
          </a:p>
          <a:p>
            <a:pPr marL="228600" indent="-228600">
              <a:buFont typeface="+mj-lt"/>
              <a:buAutoNum type="arabicPeriod"/>
            </a:pPr>
            <a:r>
              <a:rPr lang="ru-RU" dirty="0" err="1"/>
              <a:t>Клиентоцентричность</a:t>
            </a:r>
            <a:r>
              <a:rPr lang="ru-RU" dirty="0"/>
              <a:t> СЗН</a:t>
            </a:r>
          </a:p>
          <a:p>
            <a:pPr marL="228600" indent="-228600">
              <a:buFont typeface="+mj-lt"/>
              <a:buAutoNum type="arabicPeriod"/>
            </a:pPr>
            <a:r>
              <a:rPr lang="ru-RU" dirty="0"/>
              <a:t>Управление кадрами в СЗН / Обучение сотрудников СЗН</a:t>
            </a:r>
          </a:p>
          <a:p>
            <a:pPr marL="228600" indent="-228600">
              <a:buFont typeface="+mj-lt"/>
              <a:buAutoNum type="arabicPeriod"/>
            </a:pPr>
            <a:r>
              <a:rPr lang="ru-RU" dirty="0"/>
              <a:t>Информационное сопровождение работы СЗН</a:t>
            </a:r>
          </a:p>
          <a:p>
            <a:pPr marL="228600" indent="-228600">
              <a:buFont typeface="+mj-lt"/>
              <a:buAutoNum type="arabicPeriod"/>
            </a:pPr>
            <a:r>
              <a:rPr lang="ru-RU" dirty="0"/>
              <a:t>Целевое модельное полномочие</a:t>
            </a:r>
          </a:p>
          <a:p>
            <a:pPr marL="228600" indent="-228600">
              <a:buFont typeface="+mj-lt"/>
              <a:buAutoNum type="arabicPeriod"/>
            </a:pPr>
            <a:r>
              <a:rPr lang="ru-RU" dirty="0"/>
              <a:t>Сервисная модель / новые услуги и сервисы СЗН</a:t>
            </a:r>
          </a:p>
          <a:p>
            <a:pPr marL="228600" indent="-228600">
              <a:buFont typeface="+mj-lt"/>
              <a:buAutoNum type="arabicPeriod"/>
            </a:pPr>
            <a:r>
              <a:rPr lang="ru-RU" dirty="0"/>
              <a:t>Новации в НПА</a:t>
            </a:r>
          </a:p>
          <a:p>
            <a:pPr marL="228600" indent="-228600">
              <a:buFont typeface="+mj-lt"/>
              <a:buAutoNum type="arabicPeriod"/>
            </a:pPr>
            <a:r>
              <a:rPr lang="ru-RU" dirty="0"/>
              <a:t>Сервисы СЗН для людей с инвалидностью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F4826-EFA7-487C-8D18-5B78AD6C844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28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07A076-FCF6-4307-9F6A-B12C92949C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ECBE04-A467-4036-AA05-484FDDEA1F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371BD3-FC06-4305-851A-1D36A52CF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4EDD3-3EA2-449D-BADA-CF2DBBB79570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8C65E8-57EF-4A08-B452-CD2FF88CE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8D66B5-EA59-46E4-8292-C499B6BB1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A9CC1-AAB7-4662-A3E5-9709D0F3B9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791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540D5D-62A7-4776-81EA-CC0C494D5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B665DC-0B22-46D4-B5D5-5B9112AD8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B1EAB4-1679-4719-BB7B-9D8C29FA0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4EDD3-3EA2-449D-BADA-CF2DBBB79570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D62773-465D-413F-B489-9CC3FF70C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7E60C0-990E-494E-BB5C-CA43A8F24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A9CC1-AAB7-4662-A3E5-9709D0F3B9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64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56862D-BCBD-4125-8533-28AE860B7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3E6268-F340-44FB-871B-BB3DCBA8B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565075-4DDF-4917-9E0B-70DA797BB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4EDD3-3EA2-449D-BADA-CF2DBBB79570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4590BB-5DD4-499E-9D29-B2FE3D7C3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9153E2-A8B5-41BB-958E-4D8FB5BB7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A9CC1-AAB7-4662-A3E5-9709D0F3B9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592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840512-E254-442B-930C-3DA861A04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3D6E4E-9E55-40F8-8B33-E631C11BFB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4251F09-3BA2-4F70-BFB9-985382058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6F7C52-F2E2-479A-AB69-32AE0127C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4EDD3-3EA2-449D-BADA-CF2DBBB79570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A93C3E7-D04E-44CE-931B-6361F1076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BDC4350-F958-4651-AE70-54705195C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A9CC1-AAB7-4662-A3E5-9709D0F3B9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316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17CAC2-22A2-4731-B282-EEA7BFA0A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285585-80C6-49E2-B1F5-F1F6D91BFB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D7DDB63-E079-4A7D-986A-968AE07136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56471C6-2BE9-4BC4-AD0E-83F1A4DC44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237BF36-EFB0-444F-BC4D-1F692238D2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80230D-0936-422C-A5C0-3DB3164D8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4EDD3-3EA2-449D-BADA-CF2DBBB79570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5516B4D-A812-4BFA-A1CA-0E720001E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4DF212D-4755-4EDE-A873-F142DA467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A9CC1-AAB7-4662-A3E5-9709D0F3B9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463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A9F517-61B1-4183-82BC-3DA2F2D9A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38C47A7-A50B-4AF8-8276-C65E3D0E9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4EDD3-3EA2-449D-BADA-CF2DBBB79570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962B5D-70BA-4916-8EE4-80BE266F5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E7636E6-3A5F-4D28-B08D-C7353B098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A9CC1-AAB7-4662-A3E5-9709D0F3B9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814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7658853-DC88-45D0-BB68-6BB16488F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4EDD3-3EA2-449D-BADA-CF2DBBB79570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7CDA7B7-88E5-46A7-8F1F-FBC4C9F17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049CB8D-C0A1-4079-89F3-D28800922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A9CC1-AAB7-4662-A3E5-9709D0F3B9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592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40FDB6-D8A8-41F8-BC5D-54992A83B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519E99-84D8-4E0D-BF37-CE126D8BE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8FA829-C669-4006-9F55-4555A0CFC0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91D7BA7-FF27-4DE3-9704-9547CAD66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4EDD3-3EA2-449D-BADA-CF2DBBB79570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CB7C25-E500-48F0-B5CA-2700FC560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42E9104-136D-45F3-94DD-CC4A3232C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A9CC1-AAB7-4662-A3E5-9709D0F3B9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161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57D0E1-0A4D-41CF-B8B3-4AE037953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C9BCAC5-918C-4E59-B312-6DECDAB140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389A4B7-9C63-4E34-9F2C-0124925063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F1DAC47-7B26-4822-81CC-523B7C57F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4EDD3-3EA2-449D-BADA-CF2DBBB79570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DF5BB9-680A-4B3E-9D8B-98D6C6195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5E32A2-030B-4F1B-9F3A-2B01A9CA5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A9CC1-AAB7-4662-A3E5-9709D0F3B9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550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C91FE2-CF08-4CE9-AB41-C783C22CD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08018A-48DC-4AA5-8E57-E980E37E86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10CC74-CBB7-49FA-AB08-2A899FCF2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4EDD3-3EA2-449D-BADA-CF2DBBB79570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3AD0BC-62B4-4F4A-972A-BCB2DCD78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5FE629-C186-495A-8267-D9BCB90D4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A9CC1-AAB7-4662-A3E5-9709D0F3B9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047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9190DE7-05FE-4B2B-9DD7-C4518D8761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20B6135-8EC5-48DD-82D4-F2AEF22B3F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15E65B-9CBA-4176-A946-B53CE75C2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4EDD3-3EA2-449D-BADA-CF2DBBB79570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425EEC-AFE5-422E-969B-CC170A3BD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229D38-E35F-4BB4-8896-B308B6480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A9CC1-AAB7-4662-A3E5-9709D0F3B9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71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02735D-4F39-4F11-A298-834806B36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FCE66A-2124-437C-9FC5-2792D664A7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8475D7-D4C7-4684-A9C0-BF96CB3B0F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4EDD3-3EA2-449D-BADA-CF2DBBB79570}" type="datetimeFigureOut">
              <a:rPr lang="ru-RU" smtClean="0"/>
              <a:t>25.11.2021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90778B-D3AA-46AB-B4C3-96B04B51AA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A07B9A-ADFD-4ACD-BAA9-139DCB3712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A9CC1-AAB7-4662-A3E5-9709D0F3B9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089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ria.ru/person_Vladimir_Putin/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people holding surfboards&#10;&#10;Description automatically generated">
            <a:extLst>
              <a:ext uri="{FF2B5EF4-FFF2-40B4-BE49-F238E27FC236}">
                <a16:creationId xmlns:a16="http://schemas.microsoft.com/office/drawing/2014/main" id="{FBA282C2-9381-334B-BAA6-AD95F31C02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455877" cy="6858000"/>
          </a:xfrm>
          <a:prstGeom prst="rect">
            <a:avLst/>
          </a:prstGeom>
        </p:spPr>
      </p:pic>
      <p:pic>
        <p:nvPicPr>
          <p:cNvPr id="9" name="Picture 8" descr="A picture containing building, indoor, bathroom, white&#10;&#10;Description automatically generated">
            <a:extLst>
              <a:ext uri="{FF2B5EF4-FFF2-40B4-BE49-F238E27FC236}">
                <a16:creationId xmlns:a16="http://schemas.microsoft.com/office/drawing/2014/main" id="{5DBBDC45-05F6-1043-BCD8-0BE6D24E66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1561" y="1961"/>
            <a:ext cx="9598455" cy="685603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930D77D-132E-B54A-8886-E7C3AB9DF198}"/>
              </a:ext>
            </a:extLst>
          </p:cNvPr>
          <p:cNvSpPr/>
          <p:nvPr/>
        </p:nvSpPr>
        <p:spPr>
          <a:xfrm>
            <a:off x="5711568" y="2000061"/>
            <a:ext cx="648043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189">
              <a:spcBef>
                <a:spcPct val="0"/>
              </a:spcBef>
              <a:defRPr/>
            </a:pPr>
            <a:r>
              <a:rPr lang="ru-RU" sz="4800" b="1" dirty="0">
                <a:solidFill>
                  <a:srgbClr val="004899"/>
                </a:solidFill>
                <a:latin typeface="Montserrat SemiBold" pitchFamily="2" charset="77"/>
              </a:rPr>
              <a:t>Как написать пресс-релиз, который опубликуют СМИ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2F5B7A-139C-40BD-A7A5-C36DDCD188E8}"/>
              </a:ext>
            </a:extLst>
          </p:cNvPr>
          <p:cNvSpPr txBox="1"/>
          <p:nvPr/>
        </p:nvSpPr>
        <p:spPr>
          <a:xfrm>
            <a:off x="5711569" y="5988433"/>
            <a:ext cx="17347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004899"/>
                </a:solidFill>
                <a:latin typeface="Montserrat" panose="00000500000000000000" pitchFamily="2" charset="-52"/>
              </a:rPr>
              <a:t>25 ноября 2021 г.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83A575-8984-9A45-9C5E-F6808C0402B7}"/>
              </a:ext>
            </a:extLst>
          </p:cNvPr>
          <p:cNvSpPr/>
          <p:nvPr/>
        </p:nvSpPr>
        <p:spPr>
          <a:xfrm>
            <a:off x="5715466" y="5047049"/>
            <a:ext cx="5422101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67" dirty="0">
                <a:solidFill>
                  <a:schemeClr val="accent2"/>
                </a:solidFill>
                <a:latin typeface="Montserrat Medium" pitchFamily="2" charset="77"/>
              </a:rPr>
              <a:t>Практическое руководство</a:t>
            </a:r>
            <a:endParaRPr lang="en-US" sz="1867" dirty="0">
              <a:solidFill>
                <a:schemeClr val="accent2"/>
              </a:solidFill>
              <a:latin typeface="Montserrat Medium" pitchFamily="2" charset="77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5BC0089-891B-AD4D-AC52-03AD35EA67D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17567" y="312383"/>
            <a:ext cx="1440000" cy="56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963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2FA436-8EE3-4521-BA4E-5A3F8ED08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695831" cy="1200329"/>
          </a:xfrm>
        </p:spPr>
        <p:txBody>
          <a:bodyPr wrap="square" anchor="t">
            <a:spAutoFit/>
          </a:bodyPr>
          <a:lstStyle/>
          <a:p>
            <a:r>
              <a:rPr lang="ru-RU" sz="4000" b="1" dirty="0">
                <a:solidFill>
                  <a:srgbClr val="004899"/>
                </a:solidFill>
                <a:latin typeface="Montserrat SemiBold" pitchFamily="2" charset="77"/>
              </a:rPr>
              <a:t>Какая информация может стать новостью?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88AA9D-15DA-452D-A4AD-5B8F21FE68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000" dirty="0">
                <a:solidFill>
                  <a:schemeClr val="accent2"/>
                </a:solidFill>
                <a:latin typeface="Montserrat Medium" pitchFamily="2" charset="77"/>
              </a:rPr>
              <a:t>Признак №1: что-то новое и актуальное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2000" dirty="0">
                <a:solidFill>
                  <a:srgbClr val="004899"/>
                </a:solidFill>
                <a:latin typeface="Montserrat" panose="00000500000000000000" pitchFamily="2" charset="-52"/>
              </a:rPr>
              <a:t>Всегда привлекают внимание события, которые происходят впервые в вашем регионе. Новые услуги, переход на новый формат работы, введение новой структуры, изменения в начислении или размере пособий </a:t>
            </a:r>
          </a:p>
          <a:p>
            <a:pPr marL="0" indent="0">
              <a:buNone/>
            </a:pPr>
            <a:r>
              <a:rPr lang="ru-RU" sz="3000" dirty="0">
                <a:solidFill>
                  <a:schemeClr val="accent2"/>
                </a:solidFill>
                <a:latin typeface="Montserrat Medium" pitchFamily="2" charset="77"/>
              </a:rPr>
              <a:t>Признак №2: что-то неожиданное или противоречивое </a:t>
            </a:r>
          </a:p>
          <a:p>
            <a:pPr marL="0">
              <a:lnSpc>
                <a:spcPct val="110000"/>
              </a:lnSpc>
            </a:pPr>
            <a:r>
              <a:rPr lang="ru-RU" sz="2000" dirty="0">
                <a:solidFill>
                  <a:srgbClr val="004899"/>
                </a:solidFill>
                <a:latin typeface="Montserrat" panose="00000500000000000000" pitchFamily="2" charset="-52"/>
              </a:rPr>
              <a:t>Экстренные или резонансные ситуации и событии (сокращения на предприятиях, открытие набора персонала на новые инфраструктурные объекты, история клиента ЦЗН, которая стала широко известна (оказание помощи человеку, оказавшемуся в экстремальной ситуации). </a:t>
            </a:r>
          </a:p>
          <a:p>
            <a:pPr marL="0" indent="0">
              <a:buNone/>
            </a:pPr>
            <a:r>
              <a:rPr lang="ru-RU" sz="3000" dirty="0">
                <a:solidFill>
                  <a:schemeClr val="accent2"/>
                </a:solidFill>
                <a:latin typeface="Montserrat Medium" pitchFamily="2" charset="77"/>
              </a:rPr>
              <a:t>Признак №3: принцип близости – что-то, затрагивающее многих </a:t>
            </a:r>
          </a:p>
          <a:p>
            <a:pPr marL="0">
              <a:lnSpc>
                <a:spcPct val="110000"/>
              </a:lnSpc>
            </a:pPr>
            <a:r>
              <a:rPr lang="ru-RU" sz="2000" dirty="0">
                <a:solidFill>
                  <a:srgbClr val="004899"/>
                </a:solidFill>
                <a:latin typeface="Montserrat" panose="00000500000000000000" pitchFamily="2" charset="-52"/>
              </a:rPr>
              <a:t>Широкий отклик и быстрое распространение получают новости, которые касаются большого числа людей. Например, в 2020 году к таковым можно отнести информацию по порядку начисления пособий лицам, оказавшимся без работы из-за локдауна. </a:t>
            </a:r>
          </a:p>
          <a:p>
            <a:pPr marL="0">
              <a:lnSpc>
                <a:spcPct val="110000"/>
              </a:lnSpc>
            </a:pPr>
            <a:r>
              <a:rPr lang="ru-RU" sz="2000" dirty="0">
                <a:solidFill>
                  <a:srgbClr val="004899"/>
                </a:solidFill>
                <a:latin typeface="Montserrat" panose="00000500000000000000" pitchFamily="2" charset="-52"/>
              </a:rPr>
              <a:t>Сегодня – изменение подхода в работе ЦЗН, как это может отразиться на гражданах, реорганизация, качество обслуживания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1465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A2B02E-26C9-4740-90D3-277341FCF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313615" cy="1200329"/>
          </a:xfrm>
        </p:spPr>
        <p:txBody>
          <a:bodyPr wrap="square" anchor="t">
            <a:spAutoFit/>
          </a:bodyPr>
          <a:lstStyle/>
          <a:p>
            <a:r>
              <a:rPr lang="ru-RU" sz="4000" b="1" dirty="0">
                <a:solidFill>
                  <a:srgbClr val="004899"/>
                </a:solidFill>
                <a:latin typeface="Montserrat SemiBold" pitchFamily="2" charset="77"/>
              </a:rPr>
              <a:t>Качественный инфоповод – путь к сердцу журналиста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ED25F3-0B03-445A-8CCA-BA37BBE86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4682"/>
            <a:ext cx="10515600" cy="4787153"/>
          </a:xfrm>
        </p:spPr>
        <p:txBody>
          <a:bodyPr>
            <a:normAutofit fontScale="62500" lnSpcReduction="20000"/>
          </a:bodyPr>
          <a:lstStyle/>
          <a:p>
            <a:pPr indent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u-RU" sz="2300" dirty="0">
              <a:solidFill>
                <a:schemeClr val="accent2"/>
              </a:solidFill>
              <a:latin typeface="Montserrat Medium" pitchFamily="2" charset="77"/>
            </a:endParaRPr>
          </a:p>
          <a:p>
            <a:pPr indent="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300" dirty="0">
                <a:solidFill>
                  <a:schemeClr val="accent2"/>
                </a:solidFill>
                <a:latin typeface="Montserrat Medium" pitchFamily="2" charset="77"/>
              </a:rPr>
              <a:t>Шаблоны для создания инфоповодов</a:t>
            </a:r>
          </a:p>
          <a:p>
            <a:pPr marL="742950" lvl="1" indent="-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004899"/>
                </a:solidFill>
                <a:latin typeface="Montserrat" panose="00000500000000000000" pitchFamily="2" charset="-52"/>
              </a:rPr>
              <a:t>Намерение совершить действие (открытие, изменение, расширение чего-либо);</a:t>
            </a:r>
          </a:p>
          <a:p>
            <a:pPr marL="742950" lvl="1" indent="-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004899"/>
                </a:solidFill>
                <a:latin typeface="Montserrat" panose="00000500000000000000" pitchFamily="2" charset="-52"/>
              </a:rPr>
              <a:t>Подготовка ресурсов для совершения действия (получено финансирование, приобретено новое оборудование, отработана технология, приглашен специалист – эксперт);</a:t>
            </a:r>
          </a:p>
          <a:p>
            <a:pPr marL="742950" lvl="1" indent="-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004899"/>
                </a:solidFill>
                <a:latin typeface="Montserrat" panose="00000500000000000000" pitchFamily="2" charset="-52"/>
              </a:rPr>
              <a:t>Достижение договоренности с кем-либо о совершении действия (партнерами, организациями, коллегами, поставщиками);</a:t>
            </a:r>
          </a:p>
          <a:p>
            <a:pPr marL="742950" lvl="1" indent="-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004899"/>
                </a:solidFill>
                <a:latin typeface="Montserrat" panose="00000500000000000000" pitchFamily="2" charset="-52"/>
              </a:rPr>
              <a:t>Начало действия (начал работать новый центр службы занятости, запущены новые услуги в режиме онлайн);</a:t>
            </a:r>
          </a:p>
          <a:p>
            <a:pPr marL="742950" lvl="1" indent="-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004899"/>
                </a:solidFill>
                <a:latin typeface="Montserrat" panose="00000500000000000000" pitchFamily="2" charset="-52"/>
              </a:rPr>
              <a:t>Первые результаты деятельности в рамках планов работ (обработаны обращения первых 100 человек; уже 10 дней работает новый интернет-сайт службы занятости населения); окончание этапа работ (завершен второй этап работ);</a:t>
            </a:r>
          </a:p>
          <a:p>
            <a:pPr marL="742950" lvl="1" indent="-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004899"/>
                </a:solidFill>
                <a:latin typeface="Montserrat" panose="00000500000000000000" pitchFamily="2" charset="-52"/>
              </a:rPr>
              <a:t>Новые (откорректированные) планы в рамках некоторого действия (принято решение о продлении сроков; о расширении списка предприятий для сотрудничества);</a:t>
            </a:r>
          </a:p>
          <a:p>
            <a:pPr marL="742950" lvl="1" indent="-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004899"/>
                </a:solidFill>
                <a:latin typeface="Montserrat" panose="00000500000000000000" pitchFamily="2" charset="-52"/>
              </a:rPr>
              <a:t>Окончание действия (завершился прием заявок на конкурс, завершился ремонт объекта);</a:t>
            </a:r>
          </a:p>
          <a:p>
            <a:pPr marL="742950" lvl="1" indent="-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004899"/>
                </a:solidFill>
                <a:latin typeface="Montserrat" panose="00000500000000000000" pitchFamily="2" charset="-52"/>
              </a:rPr>
              <a:t>Подведение итогов действия (итоги года в сфере занятости населения, итоги конкурса на лучшие проект среди индивидуальных предпринимателей и самозанятых);</a:t>
            </a:r>
          </a:p>
          <a:p>
            <a:pPr marL="742950" lvl="1" indent="-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2000" dirty="0">
                <a:solidFill>
                  <a:srgbClr val="004899"/>
                </a:solidFill>
                <a:latin typeface="Montserrat" panose="00000500000000000000" pitchFamily="2" charset="-52"/>
              </a:rPr>
              <a:t>Рейтинги (по разным основаниям среди подразделений, центров занятости населения, предприятий)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7222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olding a clipboard&#10;&#10;Description automatically generated with low confidence">
            <a:extLst>
              <a:ext uri="{FF2B5EF4-FFF2-40B4-BE49-F238E27FC236}">
                <a16:creationId xmlns:a16="http://schemas.microsoft.com/office/drawing/2014/main" id="{99644DB6-86CB-2E46-8FEE-3896900A4E3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238875" y="0"/>
            <a:ext cx="5953125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D25E9E-D681-47B9-8120-CDA7E03EF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46108" cy="2529923"/>
          </a:xfrm>
        </p:spPr>
        <p:txBody>
          <a:bodyPr wrap="square" anchor="t">
            <a:spAutoFit/>
          </a:bodyPr>
          <a:lstStyle/>
          <a:p>
            <a:r>
              <a:rPr lang="ru-RU" sz="4400" b="1" dirty="0">
                <a:solidFill>
                  <a:srgbClr val="004899"/>
                </a:solidFill>
                <a:latin typeface="Montserrat SemiBold" pitchFamily="2" charset="77"/>
              </a:rPr>
              <a:t>Пресс-релиз – основной инструмент информационного сопровождения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B87459-9788-42CB-B932-8A8904A87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95048"/>
            <a:ext cx="5617308" cy="3870803"/>
          </a:xfr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4899"/>
                </a:solidFill>
                <a:latin typeface="Montserrat" panose="00000500000000000000" pitchFamily="2" charset="-52"/>
              </a:rPr>
              <a:t>Старайтесь писать максимально близко к стилю новостных агентств. Показатель эффективности пресс-секретаря – если релиз взяли с минимальными правками или вовсе без них </a:t>
            </a:r>
          </a:p>
          <a:p>
            <a:r>
              <a:rPr lang="ru-RU" sz="1600" dirty="0">
                <a:solidFill>
                  <a:srgbClr val="004899"/>
                </a:solidFill>
                <a:latin typeface="Montserrat" panose="00000500000000000000" pitchFamily="2" charset="-52"/>
              </a:rPr>
              <a:t>Один релиз – одна новость </a:t>
            </a:r>
          </a:p>
          <a:p>
            <a:r>
              <a:rPr lang="ru-RU" sz="1600" dirty="0">
                <a:solidFill>
                  <a:srgbClr val="004899"/>
                </a:solidFill>
                <a:latin typeface="Montserrat" panose="00000500000000000000" pitchFamily="2" charset="-52"/>
              </a:rPr>
              <a:t>Простой и правильный русский язык</a:t>
            </a:r>
          </a:p>
          <a:p>
            <a:r>
              <a:rPr lang="ru-RU" sz="1600" dirty="0">
                <a:solidFill>
                  <a:srgbClr val="004899"/>
                </a:solidFill>
                <a:latin typeface="Montserrat" panose="00000500000000000000" pitchFamily="2" charset="-52"/>
              </a:rPr>
              <a:t>Короткие предложения</a:t>
            </a:r>
          </a:p>
          <a:p>
            <a:r>
              <a:rPr lang="ru-RU" sz="1600" dirty="0">
                <a:solidFill>
                  <a:srgbClr val="004899"/>
                </a:solidFill>
                <a:latin typeface="Montserrat" panose="00000500000000000000" pitchFamily="2" charset="-52"/>
              </a:rPr>
              <a:t>Убирайте из текста лишнюю воду</a:t>
            </a:r>
          </a:p>
          <a:p>
            <a:r>
              <a:rPr lang="ru-RU" sz="1600" dirty="0">
                <a:solidFill>
                  <a:srgbClr val="004899"/>
                </a:solidFill>
                <a:latin typeface="Montserrat" panose="00000500000000000000" pitchFamily="2" charset="-52"/>
              </a:rPr>
              <a:t>Откажитесь от конструкций с причастными и  деепричастными  оборотами </a:t>
            </a:r>
          </a:p>
          <a:p>
            <a:r>
              <a:rPr lang="ru-RU" sz="1600" dirty="0">
                <a:solidFill>
                  <a:srgbClr val="004899"/>
                </a:solidFill>
                <a:latin typeface="Montserrat" panose="00000500000000000000" pitchFamily="2" charset="-52"/>
              </a:rPr>
              <a:t>Избегайте аббревиатур (например, вместо  ООО – компания)</a:t>
            </a:r>
          </a:p>
          <a:p>
            <a:r>
              <a:rPr lang="ru-RU" sz="1600" dirty="0">
                <a:solidFill>
                  <a:srgbClr val="004899"/>
                </a:solidFill>
                <a:latin typeface="Montserrat" panose="00000500000000000000" pitchFamily="2" charset="-52"/>
              </a:rPr>
              <a:t>Спикеров представляем без отчества</a:t>
            </a:r>
          </a:p>
        </p:txBody>
      </p:sp>
    </p:spTree>
    <p:extLst>
      <p:ext uri="{BB962C8B-B14F-4D97-AF65-F5344CB8AC3E}">
        <p14:creationId xmlns:p14="http://schemas.microsoft.com/office/powerpoint/2010/main" val="1017074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rgbClr val="004899"/>
                </a:solidFill>
                <a:latin typeface="Montserrat SemiBold" pitchFamily="2" charset="77"/>
              </a:rPr>
              <a:t>Пресс-релиз как осетрина  бывает только первой свежести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131" y="1780751"/>
            <a:ext cx="6026046" cy="4471516"/>
          </a:xfrm>
        </p:spPr>
      </p:pic>
    </p:spTree>
    <p:extLst>
      <p:ext uri="{BB962C8B-B14F-4D97-AF65-F5344CB8AC3E}">
        <p14:creationId xmlns:p14="http://schemas.microsoft.com/office/powerpoint/2010/main" val="1061852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E6AA9A-894E-461A-9F85-DC90F2B93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2989" y="367646"/>
            <a:ext cx="9623612" cy="646331"/>
          </a:xfrm>
        </p:spPr>
        <p:txBody>
          <a:bodyPr anchor="t">
            <a:spAutoFit/>
          </a:bodyPr>
          <a:lstStyle/>
          <a:p>
            <a:r>
              <a:rPr lang="ru-RU" sz="4000" b="1" dirty="0">
                <a:solidFill>
                  <a:srgbClr val="004899"/>
                </a:solidFill>
                <a:latin typeface="Montserrat SemiBold" pitchFamily="2" charset="77"/>
              </a:rPr>
              <a:t>Структура  пресс-релиза</a:t>
            </a:r>
          </a:p>
        </p:txBody>
      </p:sp>
      <p:sp>
        <p:nvSpPr>
          <p:cNvPr id="3" name="Блок-схема: объединение 2">
            <a:extLst>
              <a:ext uri="{FF2B5EF4-FFF2-40B4-BE49-F238E27FC236}">
                <a16:creationId xmlns:a16="http://schemas.microsoft.com/office/drawing/2014/main" id="{C00CD607-7075-4F2B-A629-0B9679AD9CEC}"/>
              </a:ext>
            </a:extLst>
          </p:cNvPr>
          <p:cNvSpPr/>
          <p:nvPr/>
        </p:nvSpPr>
        <p:spPr>
          <a:xfrm>
            <a:off x="1169233" y="1530972"/>
            <a:ext cx="7234762" cy="4338915"/>
          </a:xfrm>
          <a:prstGeom prst="flowChartMerg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5B84E5-F273-48E3-911E-9392C69D567C}"/>
              </a:ext>
            </a:extLst>
          </p:cNvPr>
          <p:cNvSpPr/>
          <p:nvPr/>
        </p:nvSpPr>
        <p:spPr>
          <a:xfrm>
            <a:off x="8403995" y="2278907"/>
            <a:ext cx="3227895" cy="2711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b="1" dirty="0">
                <a:solidFill>
                  <a:srgbClr val="004899"/>
                </a:solidFill>
                <a:latin typeface="Montserrat" panose="00000500000000000000" pitchFamily="2" charset="-52"/>
              </a:rPr>
              <a:t>Цепляющий заголовок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b="1" dirty="0">
                <a:solidFill>
                  <a:srgbClr val="004899"/>
                </a:solidFill>
                <a:latin typeface="Montserrat" panose="00000500000000000000" pitchFamily="2" charset="-52"/>
              </a:rPr>
              <a:t>Информативный </a:t>
            </a:r>
            <a:r>
              <a:rPr lang="ru-RU" sz="1600" b="1" dirty="0" err="1">
                <a:solidFill>
                  <a:srgbClr val="004899"/>
                </a:solidFill>
                <a:latin typeface="Montserrat" panose="00000500000000000000" pitchFamily="2" charset="-52"/>
              </a:rPr>
              <a:t>лид</a:t>
            </a:r>
            <a:endParaRPr lang="ru-RU" sz="1600" b="1" dirty="0">
              <a:solidFill>
                <a:srgbClr val="004899"/>
              </a:solidFill>
              <a:latin typeface="Montserrat" panose="00000500000000000000" pitchFamily="2" charset="-52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600" b="1" dirty="0">
                <a:solidFill>
                  <a:srgbClr val="004899"/>
                </a:solidFill>
                <a:latin typeface="Montserrat" panose="00000500000000000000" pitchFamily="2" charset="-52"/>
              </a:rPr>
              <a:t>Яркая и смысловая цитата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600" b="1" dirty="0">
                <a:solidFill>
                  <a:srgbClr val="004899"/>
                </a:solidFill>
                <a:latin typeface="Montserrat" panose="00000500000000000000" pitchFamily="2" charset="-52"/>
              </a:rPr>
              <a:t>Правильно подобранная дополнительная информация (бэкграунд), если это необходимо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15CEE2-14F7-4722-9DC9-63E66AD5FBE1}"/>
              </a:ext>
            </a:extLst>
          </p:cNvPr>
          <p:cNvSpPr txBox="1"/>
          <p:nvPr/>
        </p:nvSpPr>
        <p:spPr>
          <a:xfrm>
            <a:off x="2356699" y="2092477"/>
            <a:ext cx="49396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4899"/>
                </a:solidFill>
                <a:latin typeface="Montserrat" panose="00000500000000000000" pitchFamily="2" charset="-52"/>
              </a:rPr>
              <a:t>ЛИД</a:t>
            </a:r>
          </a:p>
          <a:p>
            <a:pPr algn="ctr"/>
            <a:r>
              <a:rPr lang="ru-RU" sz="1600" b="1" dirty="0">
                <a:solidFill>
                  <a:schemeClr val="accent2"/>
                </a:solidFill>
                <a:latin typeface="Montserrat" panose="00000500000000000000" pitchFamily="2" charset="-52"/>
              </a:rPr>
              <a:t>(суть новости)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5CB52A1D-0C73-482A-BA2C-F8E1FB6CAE7B}"/>
              </a:ext>
            </a:extLst>
          </p:cNvPr>
          <p:cNvCxnSpPr>
            <a:cxnSpLocks/>
          </p:cNvCxnSpPr>
          <p:nvPr/>
        </p:nvCxnSpPr>
        <p:spPr>
          <a:xfrm>
            <a:off x="2474258" y="2835675"/>
            <a:ext cx="46437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0750268B-37B0-408E-9A7C-9560117BF379}"/>
              </a:ext>
            </a:extLst>
          </p:cNvPr>
          <p:cNvCxnSpPr>
            <a:cxnSpLocks/>
          </p:cNvCxnSpPr>
          <p:nvPr/>
        </p:nvCxnSpPr>
        <p:spPr>
          <a:xfrm>
            <a:off x="3657319" y="4376689"/>
            <a:ext cx="23666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0C6DFB6-A9B1-4DA3-9E31-983048B7ECEA}"/>
              </a:ext>
            </a:extLst>
          </p:cNvPr>
          <p:cNvSpPr txBox="1"/>
          <p:nvPr/>
        </p:nvSpPr>
        <p:spPr>
          <a:xfrm>
            <a:off x="3110753" y="3134923"/>
            <a:ext cx="3488657" cy="11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</a:pPr>
            <a:endParaRPr lang="ru-RU" sz="1600" b="1" dirty="0">
              <a:solidFill>
                <a:srgbClr val="004899"/>
              </a:solidFill>
              <a:latin typeface="Montserrat" panose="00000500000000000000" pitchFamily="2" charset="-52"/>
            </a:endParaRPr>
          </a:p>
          <a:p>
            <a:pPr algn="ctr">
              <a:lnSpc>
                <a:spcPct val="107000"/>
              </a:lnSpc>
            </a:pPr>
            <a:r>
              <a:rPr lang="ru-RU" sz="1600" b="1" dirty="0">
                <a:solidFill>
                  <a:srgbClr val="004899"/>
                </a:solidFill>
                <a:latin typeface="Montserrat" panose="00000500000000000000" pitchFamily="2" charset="-52"/>
              </a:rPr>
              <a:t> ЦИТАТА </a:t>
            </a:r>
          </a:p>
          <a:p>
            <a:pPr algn="ctr">
              <a:lnSpc>
                <a:spcPct val="107000"/>
              </a:lnSpc>
            </a:pPr>
            <a:r>
              <a:rPr lang="ru-RU" sz="1600" b="1" dirty="0">
                <a:solidFill>
                  <a:srgbClr val="004899"/>
                </a:solidFill>
                <a:latin typeface="Montserrat" panose="00000500000000000000" pitchFamily="2" charset="-52"/>
              </a:rPr>
              <a:t>(повышает доверие к информации)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6F6B98-DC74-4B3C-BBAC-E954C8F1D362}"/>
              </a:ext>
            </a:extLst>
          </p:cNvPr>
          <p:cNvSpPr txBox="1"/>
          <p:nvPr/>
        </p:nvSpPr>
        <p:spPr>
          <a:xfrm>
            <a:off x="3291387" y="4554332"/>
            <a:ext cx="30094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4899"/>
                </a:solidFill>
                <a:latin typeface="Montserrat" panose="00000500000000000000" pitchFamily="2" charset="-52"/>
              </a:rPr>
              <a:t>БЭКГРАУНД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FE6F094E-F955-4473-BBD3-DD6BEAC063EA}"/>
              </a:ext>
            </a:extLst>
          </p:cNvPr>
          <p:cNvCxnSpPr>
            <a:cxnSpLocks/>
          </p:cNvCxnSpPr>
          <p:nvPr/>
        </p:nvCxnSpPr>
        <p:spPr>
          <a:xfrm>
            <a:off x="1945341" y="2087829"/>
            <a:ext cx="5728447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3AF5770-4D04-47B5-A4D2-EB013ED126B3}"/>
              </a:ext>
            </a:extLst>
          </p:cNvPr>
          <p:cNvSpPr txBox="1"/>
          <p:nvPr/>
        </p:nvSpPr>
        <p:spPr>
          <a:xfrm>
            <a:off x="2384979" y="1718497"/>
            <a:ext cx="4911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4899"/>
                </a:solidFill>
                <a:latin typeface="Montserrat" panose="00000500000000000000" pitchFamily="2" charset="-52"/>
              </a:rPr>
              <a:t>ЗАГОЛОВОК</a:t>
            </a:r>
            <a:r>
              <a:rPr lang="ru-RU" b="1" dirty="0"/>
              <a:t> </a:t>
            </a:r>
          </a:p>
        </p:txBody>
      </p: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81C166B5-8B86-4A73-8BB0-9578A607E1E5}"/>
              </a:ext>
            </a:extLst>
          </p:cNvPr>
          <p:cNvCxnSpPr>
            <a:cxnSpLocks/>
          </p:cNvCxnSpPr>
          <p:nvPr/>
        </p:nvCxnSpPr>
        <p:spPr>
          <a:xfrm>
            <a:off x="2832847" y="3358208"/>
            <a:ext cx="39444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FF7C7C15-044C-47D2-BBB7-DFA8C681593D}"/>
              </a:ext>
            </a:extLst>
          </p:cNvPr>
          <p:cNvSpPr txBox="1"/>
          <p:nvPr/>
        </p:nvSpPr>
        <p:spPr>
          <a:xfrm>
            <a:off x="690282" y="2827768"/>
            <a:ext cx="8453718" cy="371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800" b="1" dirty="0">
                <a:solidFill>
                  <a:srgbClr val="004899"/>
                </a:solidFill>
                <a:latin typeface="Montserrat" panose="00000500000000000000" pitchFamily="2" charset="-52"/>
              </a:rPr>
              <a:t>ВАЖНЫЕ ДЕТАЛИ </a:t>
            </a:r>
          </a:p>
        </p:txBody>
      </p:sp>
    </p:spTree>
    <p:extLst>
      <p:ext uri="{BB962C8B-B14F-4D97-AF65-F5344CB8AC3E}">
        <p14:creationId xmlns:p14="http://schemas.microsoft.com/office/powerpoint/2010/main" val="231845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231680-6E20-4060-B85C-6219C2EA7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953" y="338231"/>
            <a:ext cx="10515600" cy="646331"/>
          </a:xfrm>
        </p:spPr>
        <p:txBody>
          <a:bodyPr anchor="t">
            <a:spAutoFit/>
          </a:bodyPr>
          <a:lstStyle/>
          <a:p>
            <a:r>
              <a:rPr lang="ru-RU" sz="4000" b="1" dirty="0">
                <a:solidFill>
                  <a:srgbClr val="004899"/>
                </a:solidFill>
                <a:latin typeface="Montserrat SemiBold" pitchFamily="2" charset="77"/>
              </a:rPr>
              <a:t>Заголовок и </a:t>
            </a:r>
            <a:r>
              <a:rPr lang="ru-RU" sz="4000" b="1" dirty="0" err="1">
                <a:solidFill>
                  <a:srgbClr val="004899"/>
                </a:solidFill>
                <a:latin typeface="Montserrat SemiBold" pitchFamily="2" charset="77"/>
              </a:rPr>
              <a:t>лид</a:t>
            </a:r>
            <a:r>
              <a:rPr lang="ru-RU" sz="4000" b="1" dirty="0">
                <a:solidFill>
                  <a:srgbClr val="004899"/>
                </a:solidFill>
                <a:latin typeface="Montserrat SemiBold" pitchFamily="2" charset="77"/>
              </a:rPr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C555CB-A458-41F5-B9C6-0C704F69B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41907"/>
            <a:ext cx="11264153" cy="1346010"/>
          </a:xfrm>
        </p:spPr>
        <p:txBody>
          <a:bodyPr>
            <a:spAutoFit/>
          </a:bodyPr>
          <a:lstStyle/>
          <a:p>
            <a:r>
              <a:rPr lang="ru-RU" sz="1800" b="1" dirty="0">
                <a:solidFill>
                  <a:schemeClr val="accent2"/>
                </a:solidFill>
                <a:latin typeface="Montserrat" panose="00000500000000000000" pitchFamily="2" charset="-52"/>
              </a:rPr>
              <a:t>Хороший заголовок </a:t>
            </a:r>
            <a:r>
              <a:rPr lang="ru-RU" sz="1800" b="1" dirty="0">
                <a:solidFill>
                  <a:srgbClr val="004899"/>
                </a:solidFill>
                <a:latin typeface="Montserrat" panose="00000500000000000000" pitchFamily="2" charset="-52"/>
              </a:rPr>
              <a:t>: короткий, броский, цепляет</a:t>
            </a:r>
          </a:p>
          <a:p>
            <a:r>
              <a:rPr lang="ru-RU" sz="1800" b="1" dirty="0">
                <a:solidFill>
                  <a:schemeClr val="accent2"/>
                </a:solidFill>
                <a:latin typeface="Montserrat" panose="00000500000000000000" pitchFamily="2" charset="-52"/>
              </a:rPr>
              <a:t>Лид : </a:t>
            </a:r>
            <a:r>
              <a:rPr lang="ru-RU" sz="1800" b="1" dirty="0">
                <a:solidFill>
                  <a:srgbClr val="004899"/>
                </a:solidFill>
                <a:latin typeface="Montserrat" panose="00000500000000000000" pitchFamily="2" charset="-52"/>
              </a:rPr>
              <a:t>самый важный абзац 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004899"/>
                </a:solidFill>
                <a:latin typeface="Montserrat" panose="00000500000000000000" pitchFamily="2" charset="-52"/>
              </a:rPr>
              <a:t>    Отвечает на вопросы: кто, что, где, когда, зачем, как</a:t>
            </a:r>
            <a:br>
              <a:rPr lang="ru-RU" sz="1800" b="1" dirty="0">
                <a:solidFill>
                  <a:srgbClr val="004899"/>
                </a:solidFill>
                <a:latin typeface="Montserrat" panose="00000500000000000000" pitchFamily="2" charset="-52"/>
              </a:rPr>
            </a:br>
            <a:endParaRPr lang="ru-RU" sz="1800" b="1" dirty="0">
              <a:solidFill>
                <a:srgbClr val="004899"/>
              </a:solidFill>
              <a:latin typeface="Montserrat" panose="00000500000000000000" pitchFamily="2" charset="-52"/>
            </a:endParaRPr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1BF2856-AA30-4629-9219-05FB22E41A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952" y="2635838"/>
            <a:ext cx="5849166" cy="1443001"/>
          </a:xfrm>
          <a:prstGeom prst="rect">
            <a:avLst/>
          </a:prstGeom>
          <a:ln w="12700">
            <a:solidFill>
              <a:schemeClr val="accent2"/>
            </a:solidFill>
          </a:ln>
        </p:spPr>
      </p:pic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D00C5DE-9AD8-41E9-BAE8-F3AE8CF5B8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5352" y="4336184"/>
            <a:ext cx="5149964" cy="1841269"/>
          </a:xfrm>
          <a:prstGeom prst="rect">
            <a:avLst/>
          </a:prstGeom>
          <a:ln w="12700">
            <a:solidFill>
              <a:schemeClr val="accent2"/>
            </a:solidFill>
          </a:ln>
        </p:spPr>
      </p:pic>
      <p:pic>
        <p:nvPicPr>
          <p:cNvPr id="9" name="Рисунок 8" descr="Изображение выглядит как текст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6A4E9646-E00C-4831-BAAA-19A45B1DA2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4237" y="2587917"/>
            <a:ext cx="4577131" cy="14909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29195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281D8-7C29-4F3F-8161-17881ED32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6331"/>
          </a:xfrm>
        </p:spPr>
        <p:txBody>
          <a:bodyPr anchor="t">
            <a:spAutoFit/>
          </a:bodyPr>
          <a:lstStyle/>
          <a:p>
            <a:r>
              <a:rPr lang="ru-RU" sz="4000" b="1" dirty="0">
                <a:solidFill>
                  <a:srgbClr val="004899"/>
                </a:solidFill>
                <a:latin typeface="Montserrat SemiBold" pitchFamily="2" charset="77"/>
              </a:rPr>
              <a:t>Важные детали + цитата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D3970F-5F18-4115-9C34-56A520CB5E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1282" y="1242647"/>
            <a:ext cx="5181600" cy="4563316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2900" b="1" dirty="0">
                <a:solidFill>
                  <a:schemeClr val="accent2"/>
                </a:solidFill>
                <a:latin typeface="Montserrat" panose="00000500000000000000" pitchFamily="2" charset="-52"/>
              </a:rPr>
              <a:t>Детали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solidFill>
                  <a:srgbClr val="004899"/>
                </a:solidFill>
                <a:latin typeface="Montserrat" panose="00000500000000000000" pitchFamily="2" charset="-52"/>
              </a:rPr>
              <a:t>Занимают от одного до трех абзацев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solidFill>
                  <a:srgbClr val="004899"/>
                </a:solidFill>
                <a:latin typeface="Montserrat" panose="00000500000000000000" pitchFamily="2" charset="-52"/>
              </a:rPr>
              <a:t>Упомяните ключевые цифры, сроки и другие данные, которые могут быть интересными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solidFill>
                  <a:srgbClr val="004899"/>
                </a:solidFill>
                <a:latin typeface="Montserrat" panose="00000500000000000000" pitchFamily="2" charset="-52"/>
              </a:rPr>
              <a:t>Цифры обязательно указывайте в контексте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600" b="1" i="1" dirty="0">
                <a:solidFill>
                  <a:schemeClr val="accent2"/>
                </a:solidFill>
                <a:latin typeface="Montserrat" panose="00000500000000000000" pitchFamily="2" charset="-52"/>
              </a:rPr>
              <a:t>Сравни: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700" i="1" dirty="0">
                <a:solidFill>
                  <a:srgbClr val="004899"/>
                </a:solidFill>
                <a:latin typeface="Montserrat" panose="00000500000000000000" pitchFamily="2" charset="-52"/>
              </a:rPr>
              <a:t>ЦЗН помог найти работу 300  безработным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600" b="1" i="1" dirty="0">
                <a:solidFill>
                  <a:schemeClr val="accent2"/>
                </a:solidFill>
                <a:latin typeface="Montserrat" panose="00000500000000000000" pitchFamily="2" charset="-52"/>
              </a:rPr>
              <a:t>С начала года 300 граждан нашли работу с помощью ЦЗН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700" i="1" dirty="0">
                <a:solidFill>
                  <a:srgbClr val="004899"/>
                </a:solidFill>
                <a:latin typeface="Montserrat" panose="00000500000000000000" pitchFamily="2" charset="-52"/>
              </a:rPr>
              <a:t>Безработица в России по итогам сентября составила 4,3% 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600" b="1" i="1" dirty="0">
                <a:solidFill>
                  <a:schemeClr val="accent2"/>
                </a:solidFill>
                <a:latin typeface="Montserrat" panose="00000500000000000000" pitchFamily="2" charset="-52"/>
              </a:rPr>
              <a:t>Безработица в России вернулась к уровню 2019 года  и составила 4,3%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600" dirty="0">
                <a:solidFill>
                  <a:srgbClr val="004899"/>
                </a:solidFill>
                <a:latin typeface="Montserrat" panose="00000500000000000000" pitchFamily="2" charset="-52"/>
              </a:rPr>
              <a:t>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rgbClr val="004899"/>
              </a:solidFill>
              <a:latin typeface="Montserrat" panose="00000500000000000000" pitchFamily="2" charset="-52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C70EFD8-3BE4-4B0A-BB65-584BDAA9D1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95246" y="1242647"/>
            <a:ext cx="4879518" cy="4652963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900" b="1" dirty="0">
                <a:solidFill>
                  <a:schemeClr val="accent2"/>
                </a:solidFill>
                <a:latin typeface="Montserrat" panose="00000500000000000000" pitchFamily="2" charset="-52"/>
              </a:rPr>
              <a:t>Цитата </a:t>
            </a:r>
          </a:p>
          <a:p>
            <a:pPr marL="0" indent="0">
              <a:lnSpc>
                <a:spcPct val="100000"/>
              </a:lnSpc>
              <a:buNone/>
            </a:pPr>
            <a:endParaRPr lang="ru-RU" sz="1600" b="1" dirty="0">
              <a:solidFill>
                <a:schemeClr val="accent2"/>
              </a:solidFill>
              <a:latin typeface="Montserrat" panose="00000500000000000000" pitchFamily="2" charset="-52"/>
            </a:endParaRPr>
          </a:p>
          <a:p>
            <a:pPr marL="0">
              <a:lnSpc>
                <a:spcPct val="100000"/>
              </a:lnSpc>
              <a:spcAft>
                <a:spcPts val="800"/>
              </a:spcAft>
            </a:pPr>
            <a:r>
              <a:rPr lang="ru-RU" sz="2600" dirty="0">
                <a:solidFill>
                  <a:srgbClr val="004899"/>
                </a:solidFill>
                <a:latin typeface="Montserrat" panose="00000500000000000000" pitchFamily="2" charset="-52"/>
              </a:rPr>
              <a:t>Повышает доверие к тексту </a:t>
            </a:r>
          </a:p>
          <a:p>
            <a:pPr marL="0">
              <a:lnSpc>
                <a:spcPct val="100000"/>
              </a:lnSpc>
              <a:spcAft>
                <a:spcPts val="800"/>
              </a:spcAft>
            </a:pPr>
            <a:r>
              <a:rPr lang="ru-RU" sz="2600" dirty="0">
                <a:solidFill>
                  <a:srgbClr val="004899"/>
                </a:solidFill>
                <a:latin typeface="Montserrat" panose="00000500000000000000" pitchFamily="2" charset="-52"/>
              </a:rPr>
              <a:t>Выводит спикера в публичное пространство</a:t>
            </a:r>
          </a:p>
          <a:p>
            <a:pPr marL="0">
              <a:lnSpc>
                <a:spcPct val="100000"/>
              </a:lnSpc>
              <a:spcAft>
                <a:spcPts val="800"/>
              </a:spcAft>
            </a:pPr>
            <a:r>
              <a:rPr lang="ru-RU" sz="2600" dirty="0">
                <a:solidFill>
                  <a:srgbClr val="004899"/>
                </a:solidFill>
                <a:latin typeface="Montserrat" panose="00000500000000000000" pitchFamily="2" charset="-52"/>
              </a:rPr>
              <a:t>Цитата должна добавить новый смысл</a:t>
            </a:r>
          </a:p>
          <a:p>
            <a:pPr marL="0">
              <a:lnSpc>
                <a:spcPct val="100000"/>
              </a:lnSpc>
              <a:spcAft>
                <a:spcPts val="800"/>
              </a:spcAft>
            </a:pPr>
            <a:r>
              <a:rPr lang="ru-RU" sz="2600" dirty="0">
                <a:solidFill>
                  <a:srgbClr val="004899"/>
                </a:solidFill>
                <a:latin typeface="Montserrat" panose="00000500000000000000" pitchFamily="2" charset="-52"/>
              </a:rPr>
              <a:t>Цитаты в тексте всегда должны быть свежими и живыми</a:t>
            </a:r>
          </a:p>
          <a:p>
            <a:pPr marL="0">
              <a:lnSpc>
                <a:spcPct val="100000"/>
              </a:lnSpc>
              <a:spcAft>
                <a:spcPts val="800"/>
              </a:spcAft>
            </a:pPr>
            <a:r>
              <a:rPr lang="ru-RU" sz="2600" dirty="0">
                <a:solidFill>
                  <a:srgbClr val="004899"/>
                </a:solidFill>
                <a:latin typeface="Montserrat" panose="00000500000000000000" pitchFamily="2" charset="-52"/>
              </a:rPr>
              <a:t>Не пересказывайте в цитате фактуру (сроки, деньги и т.д.). Журналисты могут забрать данные из цитаты без упоминания спикера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3163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1A3638-7FF7-4DB9-ACE9-F5712F85E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6331"/>
          </a:xfrm>
        </p:spPr>
        <p:txBody>
          <a:bodyPr anchor="t">
            <a:spAutoFit/>
          </a:bodyPr>
          <a:lstStyle/>
          <a:p>
            <a:r>
              <a:rPr lang="ru-RU" sz="4000" b="1" dirty="0">
                <a:solidFill>
                  <a:srgbClr val="004899"/>
                </a:solidFill>
                <a:latin typeface="Montserrat SemiBold" pitchFamily="2" charset="77"/>
              </a:rPr>
              <a:t>Дополнительные детали (</a:t>
            </a:r>
            <a:r>
              <a:rPr lang="ru-RU" sz="4000" b="1" dirty="0" err="1">
                <a:solidFill>
                  <a:srgbClr val="004899"/>
                </a:solidFill>
                <a:latin typeface="Montserrat SemiBold" pitchFamily="2" charset="77"/>
              </a:rPr>
              <a:t>бэкграунд</a:t>
            </a:r>
            <a:r>
              <a:rPr lang="ru-RU" sz="4000" b="1" dirty="0">
                <a:solidFill>
                  <a:srgbClr val="004899"/>
                </a:solidFill>
                <a:latin typeface="Montserrat SemiBold" pitchFamily="2" charset="77"/>
              </a:rPr>
              <a:t>)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26882CE3-A441-4B60-A9BA-2F142C44A21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900" b="1" dirty="0">
                <a:solidFill>
                  <a:schemeClr val="accent2"/>
                </a:solidFill>
                <a:latin typeface="Montserrat" panose="00000500000000000000" pitchFamily="2" charset="-52"/>
              </a:rPr>
              <a:t>Бэкграунд (бэк) </a:t>
            </a:r>
            <a:r>
              <a:rPr lang="ru-RU" sz="2900" dirty="0">
                <a:solidFill>
                  <a:srgbClr val="004899"/>
                </a:solidFill>
                <a:latin typeface="Montserrat" panose="00000500000000000000" pitchFamily="2" charset="-52"/>
              </a:rPr>
              <a:t>–  справочная информация, которая не является новостью.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900" dirty="0">
                <a:solidFill>
                  <a:srgbClr val="004899"/>
                </a:solidFill>
                <a:latin typeface="Montserrat" panose="00000500000000000000" pitchFamily="2" charset="-52"/>
              </a:rPr>
              <a:t>Она помогает журналисту и читателю дать представление об истинном масштабе того или иного события. Именно поэтому авторы и редакторы должны уделять бэкграунду особое внимание.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900" dirty="0">
                <a:solidFill>
                  <a:srgbClr val="004899"/>
                </a:solidFill>
                <a:latin typeface="Montserrat" panose="00000500000000000000" pitchFamily="2" charset="-52"/>
              </a:rPr>
              <a:t>Дополнительная информация не должна превышать по объёму основное содержание</a:t>
            </a:r>
          </a:p>
          <a:p>
            <a:endParaRPr lang="ru-RU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41CE0130-8D4B-42AB-9206-0B6F0CC536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636" y="1858309"/>
            <a:ext cx="5181600" cy="4351338"/>
          </a:xfrm>
          <a:ln w="19050">
            <a:solidFill>
              <a:schemeClr val="accent2"/>
            </a:solidFill>
          </a:ln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34000"/>
              </a:lnSpc>
              <a:spcBef>
                <a:spcPts val="0"/>
              </a:spcBef>
              <a:buNone/>
            </a:pPr>
            <a:endParaRPr lang="ru-RU" sz="1700" dirty="0">
              <a:solidFill>
                <a:srgbClr val="004899"/>
              </a:solidFill>
              <a:latin typeface="Montserrat" panose="00000500000000000000" pitchFamily="2" charset="-52"/>
            </a:endParaRPr>
          </a:p>
          <a:p>
            <a:pPr marL="0" indent="0">
              <a:lnSpc>
                <a:spcPct val="134000"/>
              </a:lnSpc>
              <a:spcBef>
                <a:spcPts val="0"/>
              </a:spcBef>
              <a:buNone/>
            </a:pPr>
            <a:r>
              <a:rPr lang="ru-RU" sz="2200" dirty="0">
                <a:solidFill>
                  <a:srgbClr val="004899"/>
                </a:solidFill>
                <a:latin typeface="Montserrat" panose="00000500000000000000" pitchFamily="2" charset="-52"/>
              </a:rPr>
              <a:t>Часто бэк отбивается от основного текста вводными словами и конструкциями «Напомним, Как сообщалось ранее, </a:t>
            </a:r>
            <a:r>
              <a:rPr lang="ru-RU" sz="2200" dirty="0" err="1">
                <a:solidFill>
                  <a:srgbClr val="004899"/>
                </a:solidFill>
                <a:latin typeface="Montserrat" panose="00000500000000000000" pitchFamily="2" charset="-52"/>
              </a:rPr>
              <a:t>Справочно</a:t>
            </a:r>
            <a:r>
              <a:rPr lang="ru-RU" sz="2200" dirty="0">
                <a:solidFill>
                  <a:srgbClr val="004899"/>
                </a:solidFill>
                <a:latin typeface="Montserrat" panose="00000500000000000000" pitchFamily="2" charset="-52"/>
              </a:rPr>
              <a:t>»*</a:t>
            </a:r>
          </a:p>
          <a:p>
            <a:pPr marL="0" indent="0">
              <a:lnSpc>
                <a:spcPct val="134000"/>
              </a:lnSpc>
              <a:buNone/>
            </a:pPr>
            <a:r>
              <a:rPr lang="ru-RU" sz="2200" i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Напомним</a:t>
            </a:r>
            <a:r>
              <a:rPr lang="ru-RU" sz="2200" i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модернизация служб занятости стартовала в 2019-ом году и направлена на изменение их формата и принципов работы. На  базе центров занятости создаются современные кадровые центры. </a:t>
            </a:r>
          </a:p>
          <a:p>
            <a:pPr marL="0" indent="0">
              <a:lnSpc>
                <a:spcPct val="134000"/>
              </a:lnSpc>
              <a:buNone/>
            </a:pPr>
            <a:r>
              <a:rPr lang="ru-RU" sz="22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сообщалось ранее, </a:t>
            </a:r>
            <a:r>
              <a:rPr lang="ru-RU" sz="22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 России </a:t>
            </a:r>
            <a:r>
              <a:rPr lang="ru-RU" sz="22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Владимир Путин</a:t>
            </a:r>
            <a:r>
              <a:rPr lang="ru-RU" sz="22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подписал закон, предусматривающий создание единой цифровой платформы вакансий и дистанционный формат поиска работы, документ опубликован на официальном интернет-портале правовой информации.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sz="2100" dirty="0">
                <a:solidFill>
                  <a:srgbClr val="004899"/>
                </a:solidFill>
                <a:latin typeface="Montserrat" panose="00000500000000000000" pitchFamily="2" charset="-52"/>
              </a:rPr>
              <a:t>*публикуются, если необходимо создать целостную картину события</a:t>
            </a:r>
          </a:p>
        </p:txBody>
      </p:sp>
    </p:spTree>
    <p:extLst>
      <p:ext uri="{BB962C8B-B14F-4D97-AF65-F5344CB8AC3E}">
        <p14:creationId xmlns:p14="http://schemas.microsoft.com/office/powerpoint/2010/main" val="1826590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BC9D232C-F38D-3A4B-954F-676F0E0A04F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731672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C06387-2CE2-47FE-8159-98DCC6DD3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6563" y="865085"/>
            <a:ext cx="5229843" cy="1325563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004899"/>
                </a:solidFill>
                <a:latin typeface="Montserrat SemiBold" pitchFamily="2" charset="77"/>
              </a:rPr>
              <a:t>Как должен выглядеть </a:t>
            </a:r>
            <a:br>
              <a:rPr lang="ru-RU" sz="4000" b="1" dirty="0">
                <a:solidFill>
                  <a:srgbClr val="004899"/>
                </a:solidFill>
                <a:latin typeface="Montserrat SemiBold" pitchFamily="2" charset="77"/>
              </a:rPr>
            </a:br>
            <a:r>
              <a:rPr lang="ru-RU" sz="4000" b="1" dirty="0">
                <a:solidFill>
                  <a:srgbClr val="004899"/>
                </a:solidFill>
                <a:latin typeface="Montserrat SemiBold" pitchFamily="2" charset="77"/>
              </a:rPr>
              <a:t>пресс-релиз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DD039E4-F999-4D1E-BCC9-48B02518E9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26111" y="2746604"/>
            <a:ext cx="5181600" cy="3088453"/>
          </a:xfrm>
        </p:spPr>
        <p:txBody>
          <a:bodyPr/>
          <a:lstStyle/>
          <a:p>
            <a:r>
              <a:rPr lang="ru-RU" sz="1400" dirty="0">
                <a:solidFill>
                  <a:srgbClr val="004899"/>
                </a:solidFill>
                <a:latin typeface="Montserrat" panose="00000500000000000000" pitchFamily="2" charset="-52"/>
              </a:rPr>
              <a:t>Пресс-релиз размещается на бланке учреждения</a:t>
            </a:r>
          </a:p>
          <a:p>
            <a:r>
              <a:rPr lang="ru-RU" sz="1400" dirty="0">
                <a:solidFill>
                  <a:srgbClr val="004899"/>
                </a:solidFill>
                <a:latin typeface="Montserrat" panose="00000500000000000000" pitchFamily="2" charset="-52"/>
              </a:rPr>
              <a:t>Редактируемый формат – </a:t>
            </a:r>
            <a:r>
              <a:rPr lang="en-US" sz="1400" dirty="0">
                <a:solidFill>
                  <a:schemeClr val="accent2"/>
                </a:solidFill>
                <a:latin typeface="Montserrat" panose="00000500000000000000" pitchFamily="2" charset="-52"/>
              </a:rPr>
              <a:t>Word</a:t>
            </a:r>
            <a:r>
              <a:rPr lang="ru-RU" sz="1400" dirty="0">
                <a:solidFill>
                  <a:schemeClr val="accent2"/>
                </a:solidFill>
                <a:latin typeface="Montserrat" panose="00000500000000000000" pitchFamily="2" charset="-52"/>
              </a:rPr>
              <a:t> </a:t>
            </a:r>
            <a:r>
              <a:rPr lang="ru-RU" sz="1400" dirty="0">
                <a:solidFill>
                  <a:schemeClr val="accent1"/>
                </a:solidFill>
                <a:latin typeface="Montserrat" panose="00000500000000000000" pitchFamily="2" charset="-52"/>
              </a:rPr>
              <a:t>-</a:t>
            </a:r>
            <a:r>
              <a:rPr lang="ru-RU" sz="1400" dirty="0">
                <a:solidFill>
                  <a:srgbClr val="004899"/>
                </a:solidFill>
                <a:latin typeface="Montserrat" panose="00000500000000000000" pitchFamily="2" charset="-52"/>
              </a:rPr>
              <a:t> для удобства журналистов </a:t>
            </a:r>
          </a:p>
          <a:p>
            <a:r>
              <a:rPr lang="ru-RU" sz="1400" dirty="0">
                <a:solidFill>
                  <a:srgbClr val="004899"/>
                </a:solidFill>
                <a:latin typeface="Montserrat" panose="00000500000000000000" pitchFamily="2" charset="-52"/>
              </a:rPr>
              <a:t>Не надо сопровождать пресс-релиз официальным письмом</a:t>
            </a:r>
          </a:p>
          <a:p>
            <a:r>
              <a:rPr lang="ru-RU" sz="1400" dirty="0">
                <a:solidFill>
                  <a:srgbClr val="004899"/>
                </a:solidFill>
                <a:latin typeface="Montserrat" panose="00000500000000000000" pitchFamily="2" charset="-52"/>
              </a:rPr>
              <a:t>Обязательно должен быть указан мобильный и рабочий номер телефона и электронная почта пресс-секретаря, фамилия и имя </a:t>
            </a:r>
            <a:endParaRPr lang="en-US" sz="1400" dirty="0">
              <a:solidFill>
                <a:srgbClr val="004899"/>
              </a:solidFill>
              <a:latin typeface="Montserrat" panose="00000500000000000000" pitchFamily="2" charset="-52"/>
            </a:endParaRPr>
          </a:p>
          <a:p>
            <a:r>
              <a:rPr lang="ru-RU" sz="1400" dirty="0">
                <a:solidFill>
                  <a:srgbClr val="004899"/>
                </a:solidFill>
                <a:latin typeface="Montserrat" panose="00000500000000000000" pitchFamily="2" charset="-52"/>
              </a:rPr>
              <a:t>Если это анонс, вынесите из текста место и время проведения мероприятия</a:t>
            </a:r>
            <a:r>
              <a:rPr lang="en-US" sz="1400" dirty="0">
                <a:solidFill>
                  <a:srgbClr val="004899"/>
                </a:solidFill>
                <a:latin typeface="Montserrat" panose="00000500000000000000" pitchFamily="2" charset="-52"/>
              </a:rPr>
              <a:t> (</a:t>
            </a:r>
            <a:r>
              <a:rPr lang="ru-RU" sz="1400" dirty="0">
                <a:solidFill>
                  <a:srgbClr val="004899"/>
                </a:solidFill>
                <a:latin typeface="Montserrat" panose="00000500000000000000" pitchFamily="2" charset="-52"/>
              </a:rPr>
              <a:t>в начале или в конце</a:t>
            </a:r>
            <a:r>
              <a:rPr lang="en-US" sz="1400" dirty="0">
                <a:solidFill>
                  <a:srgbClr val="004899"/>
                </a:solidFill>
                <a:latin typeface="Montserrat" panose="00000500000000000000" pitchFamily="2" charset="-52"/>
              </a:rPr>
              <a:t>)</a:t>
            </a:r>
            <a:r>
              <a:rPr lang="ru-RU" sz="1400" dirty="0">
                <a:solidFill>
                  <a:srgbClr val="004899"/>
                </a:solidFill>
                <a:latin typeface="Montserrat" panose="00000500000000000000" pitchFamily="2" charset="-52"/>
              </a:rPr>
              <a:t> </a:t>
            </a:r>
          </a:p>
          <a:p>
            <a:r>
              <a:rPr lang="ru-RU" sz="1400" dirty="0">
                <a:solidFill>
                  <a:srgbClr val="004899"/>
                </a:solidFill>
                <a:latin typeface="Montserrat" panose="00000500000000000000" pitchFamily="2" charset="-52"/>
              </a:rPr>
              <a:t>Объем пресс-релиза – не более 2 страниц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4887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9BB66C-CD23-4085-B455-A3B62065D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031154" cy="646331"/>
          </a:xfrm>
        </p:spPr>
        <p:txBody>
          <a:bodyPr wrap="square" anchor="t">
            <a:spAutoFit/>
          </a:bodyPr>
          <a:lstStyle/>
          <a:p>
            <a:r>
              <a:rPr lang="ru-RU" sz="4000" b="1" dirty="0">
                <a:solidFill>
                  <a:srgbClr val="004899"/>
                </a:solidFill>
                <a:latin typeface="Montserrat SemiBold" pitchFamily="2" charset="77"/>
              </a:rPr>
              <a:t>Фото и видео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26C68A-5114-4EB7-9179-BF8D72B78E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86753"/>
            <a:ext cx="5181600" cy="45902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>
                <a:solidFill>
                  <a:schemeClr val="accent2"/>
                </a:solidFill>
                <a:latin typeface="Montserrat" panose="00000500000000000000" pitchFamily="2" charset="-52"/>
              </a:rPr>
              <a:t>Наличие фото или видео увеличивает шанс вашей информации попасть в ленту новостей</a:t>
            </a:r>
          </a:p>
          <a:p>
            <a:pPr marL="0" indent="0">
              <a:buNone/>
            </a:pPr>
            <a:endParaRPr lang="ru-RU" sz="1600" b="1" dirty="0">
              <a:solidFill>
                <a:schemeClr val="accent2"/>
              </a:solidFill>
              <a:latin typeface="Montserrat" panose="00000500000000000000" pitchFamily="2" charset="-52"/>
            </a:endParaRPr>
          </a:p>
          <a:p>
            <a:pPr>
              <a:lnSpc>
                <a:spcPct val="114000"/>
              </a:lnSpc>
              <a:spcBef>
                <a:spcPts val="0"/>
              </a:spcBef>
              <a:buFont typeface="Wingdings" panose="05000000000000000000" pitchFamily="2" charset="2"/>
              <a:buChar char="ü"/>
              <a:tabLst>
                <a:tab pos="2127250" algn="l"/>
              </a:tabLst>
            </a:pPr>
            <a:r>
              <a:rPr lang="ru-RU" sz="1600" dirty="0">
                <a:solidFill>
                  <a:srgbClr val="004899"/>
                </a:solidFill>
                <a:latin typeface="Montserrat" panose="00000500000000000000" pitchFamily="2" charset="-52"/>
              </a:rPr>
              <a:t>Фотографии должны быть репортажными, то есть на них должно что-то </a:t>
            </a:r>
            <a:r>
              <a:rPr lang="ru-RU" sz="1600" dirty="0">
                <a:solidFill>
                  <a:schemeClr val="accent2"/>
                </a:solidFill>
                <a:latin typeface="Montserrat" panose="00000500000000000000" pitchFamily="2" charset="-52"/>
              </a:rPr>
              <a:t>происходить</a:t>
            </a:r>
            <a:r>
              <a:rPr lang="ru-RU" sz="1600" dirty="0">
                <a:solidFill>
                  <a:srgbClr val="004899"/>
                </a:solidFill>
                <a:latin typeface="Montserrat" panose="00000500000000000000" pitchFamily="2" charset="-52"/>
              </a:rPr>
              <a:t> </a:t>
            </a:r>
          </a:p>
          <a:p>
            <a:pPr>
              <a:lnSpc>
                <a:spcPct val="114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accent2"/>
                </a:solidFill>
                <a:latin typeface="Montserrat" panose="00000500000000000000" pitchFamily="2" charset="-52"/>
              </a:rPr>
              <a:t>Создавайте фотобанк</a:t>
            </a:r>
            <a:r>
              <a:rPr lang="ru-RU" sz="1600" dirty="0">
                <a:solidFill>
                  <a:srgbClr val="004899"/>
                </a:solidFill>
                <a:latin typeface="Montserrat" panose="00000500000000000000" pitchFamily="2" charset="-52"/>
              </a:rPr>
              <a:t>: постановочные фотографии на случай отсутствия  репортажных, фотографии руководителей </a:t>
            </a:r>
          </a:p>
          <a:p>
            <a:pPr>
              <a:lnSpc>
                <a:spcPct val="114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4899"/>
                </a:solidFill>
                <a:latin typeface="Montserrat" panose="00000500000000000000" pitchFamily="2" charset="-52"/>
              </a:rPr>
              <a:t>Избегайте фото, где </a:t>
            </a:r>
            <a:r>
              <a:rPr lang="ru-RU" sz="1600" dirty="0">
                <a:solidFill>
                  <a:schemeClr val="accent2"/>
                </a:solidFill>
                <a:latin typeface="Montserrat" panose="00000500000000000000" pitchFamily="2" charset="-52"/>
              </a:rPr>
              <a:t>группа людей </a:t>
            </a:r>
            <a:r>
              <a:rPr lang="ru-RU" sz="1600" dirty="0">
                <a:solidFill>
                  <a:srgbClr val="004899"/>
                </a:solidFill>
                <a:latin typeface="Montserrat" panose="00000500000000000000" pitchFamily="2" charset="-52"/>
              </a:rPr>
              <a:t>выстроена </a:t>
            </a:r>
            <a:r>
              <a:rPr lang="ru-RU" sz="1600" dirty="0">
                <a:solidFill>
                  <a:schemeClr val="accent2"/>
                </a:solidFill>
                <a:latin typeface="Montserrat" panose="00000500000000000000" pitchFamily="2" charset="-52"/>
              </a:rPr>
              <a:t>в шеренгу </a:t>
            </a:r>
          </a:p>
          <a:p>
            <a:pPr>
              <a:lnSpc>
                <a:spcPct val="114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4899"/>
                </a:solidFill>
                <a:latin typeface="Montserrat" panose="00000500000000000000" pitchFamily="2" charset="-52"/>
              </a:rPr>
              <a:t>Старайтесь, чтобы фотографии были хорошего качества и обязательно </a:t>
            </a:r>
            <a:r>
              <a:rPr lang="ru-RU" sz="1600" dirty="0">
                <a:solidFill>
                  <a:schemeClr val="accent2"/>
                </a:solidFill>
                <a:latin typeface="Montserrat" panose="00000500000000000000" pitchFamily="2" charset="-52"/>
              </a:rPr>
              <a:t>горизонтальными</a:t>
            </a:r>
            <a:r>
              <a:rPr lang="ru-RU" sz="1600" dirty="0">
                <a:solidFill>
                  <a:srgbClr val="004899"/>
                </a:solidFill>
                <a:latin typeface="Montserrat" panose="00000500000000000000" pitchFamily="2" charset="-52"/>
              </a:rPr>
              <a:t> </a:t>
            </a:r>
          </a:p>
          <a:p>
            <a:pPr>
              <a:lnSpc>
                <a:spcPct val="114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4899"/>
                </a:solidFill>
                <a:latin typeface="Montserrat" panose="00000500000000000000" pitchFamily="2" charset="-52"/>
              </a:rPr>
              <a:t>Видео  увеличивает вовлеченность  аудитории </a:t>
            </a:r>
          </a:p>
          <a:p>
            <a:pPr marL="0" indent="0">
              <a:buNone/>
            </a:pPr>
            <a:r>
              <a:rPr lang="ru-RU" sz="1600" dirty="0"/>
              <a:t> </a:t>
            </a:r>
          </a:p>
        </p:txBody>
      </p:sp>
      <p:pic>
        <p:nvPicPr>
          <p:cNvPr id="1026" name="Picture 2" descr="Photo by Alex">
            <a:extLst>
              <a:ext uri="{FF2B5EF4-FFF2-40B4-BE49-F238E27FC236}">
                <a16:creationId xmlns:a16="http://schemas.microsoft.com/office/drawing/2014/main" id="{2F5A78EB-9FA8-4AAF-BEF8-8011B7B953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67742" y="2201153"/>
            <a:ext cx="3695640" cy="246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28E3A2F-8722-4315-995E-CD398A3BF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538" y="4257320"/>
            <a:ext cx="3708374" cy="246958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C742FBD-6E83-4071-9D04-913EA365302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6091" y="419741"/>
            <a:ext cx="3990965" cy="265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12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itting in a chair with a computer&#10;&#10;Description automatically generated with medium confidence">
            <a:extLst>
              <a:ext uri="{FF2B5EF4-FFF2-40B4-BE49-F238E27FC236}">
                <a16:creationId xmlns:a16="http://schemas.microsoft.com/office/drawing/2014/main" id="{E0CC671C-01EA-AB4C-8EC5-C915412E9F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79121"/>
            <a:ext cx="5962350" cy="551375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5E4415-74AF-497E-A245-210596E68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6331"/>
          </a:xfrm>
        </p:spPr>
        <p:txBody>
          <a:bodyPr anchor="t">
            <a:spAutoFit/>
          </a:bodyPr>
          <a:lstStyle/>
          <a:p>
            <a:r>
              <a:rPr lang="ru-RU" sz="4000" b="1" dirty="0">
                <a:solidFill>
                  <a:srgbClr val="004899"/>
                </a:solidFill>
                <a:latin typeface="Montserrat SemiBold" pitchFamily="2" charset="77"/>
              </a:rPr>
              <a:t>Рассылка пресс-релиза</a:t>
            </a:r>
          </a:p>
        </p:txBody>
      </p:sp>
      <p:pic>
        <p:nvPicPr>
          <p:cNvPr id="6" name="Объект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12614A4-8949-4FE5-8708-13DE22587ED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125" y="1338996"/>
            <a:ext cx="6019758" cy="3222953"/>
          </a:xfrm>
          <a:ln w="12700">
            <a:solidFill>
              <a:schemeClr val="accent2"/>
            </a:solidFill>
          </a:ln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D3EF44BE-3768-4EB9-9DCA-57C7B123C0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84800" y="4727792"/>
            <a:ext cx="6202083" cy="1754326"/>
          </a:xfrm>
        </p:spPr>
        <p:txBody>
          <a:bodyPr numCol="1">
            <a:sp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solidFill>
                  <a:srgbClr val="004899"/>
                </a:solidFill>
                <a:latin typeface="Montserrat" panose="00000500000000000000" pitchFamily="2" charset="-52"/>
              </a:rPr>
              <a:t>В теме напишите заголовок пресс-релиза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solidFill>
                  <a:srgbClr val="004899"/>
                </a:solidFill>
                <a:latin typeface="Montserrat" panose="00000500000000000000" pitchFamily="2" charset="-52"/>
              </a:rPr>
              <a:t>В теле письма напишите краткую преамбулу (одно-два предложения), о чем этот релиз. Также в тело письма вставьте полный текст релиза, отформатируйте, чтобы он выглядел красиво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solidFill>
                  <a:srgbClr val="004899"/>
                </a:solidFill>
                <a:latin typeface="Montserrat" panose="00000500000000000000" pitchFamily="2" charset="-52"/>
              </a:rPr>
              <a:t>В подписи продублируйте должность, ФИО и контактные данные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solidFill>
                  <a:srgbClr val="004899"/>
                </a:solidFill>
                <a:latin typeface="Montserrat" panose="00000500000000000000" pitchFamily="2" charset="-52"/>
              </a:rPr>
              <a:t>Прикрепите файлы с пресс-релизом, фотографиями и дополнительным материалом (если есть)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solidFill>
                  <a:srgbClr val="004899"/>
                </a:solidFill>
                <a:latin typeface="Montserrat" panose="00000500000000000000" pitchFamily="2" charset="-52"/>
              </a:rPr>
              <a:t>Если вложения занимают большой объем, дайте ссылку на материалы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solidFill>
                  <a:srgbClr val="004899"/>
                </a:solidFill>
                <a:latin typeface="Montserrat" panose="00000500000000000000" pitchFamily="2" charset="-52"/>
              </a:rPr>
              <a:t>Не рассылайте релизы по вечерам и в пятницу</a:t>
            </a:r>
          </a:p>
        </p:txBody>
      </p:sp>
    </p:spTree>
    <p:extLst>
      <p:ext uri="{BB962C8B-B14F-4D97-AF65-F5344CB8AC3E}">
        <p14:creationId xmlns:p14="http://schemas.microsoft.com/office/powerpoint/2010/main" val="3955599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80CF5-B138-44EB-9305-E1D12B854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1173" y="1615709"/>
            <a:ext cx="4451350" cy="1311128"/>
          </a:xfrm>
        </p:spPr>
        <p:txBody>
          <a:bodyPr wrap="square" anchor="t">
            <a:spAutoFit/>
          </a:bodyPr>
          <a:lstStyle/>
          <a:p>
            <a:r>
              <a:rPr lang="ru-RU" sz="4400" b="1" dirty="0">
                <a:solidFill>
                  <a:srgbClr val="004899"/>
                </a:solidFill>
                <a:latin typeface="Montserrat SemiBold" pitchFamily="2" charset="77"/>
              </a:rPr>
              <a:t>Спасибо </a:t>
            </a:r>
            <a:br>
              <a:rPr lang="ru-RU" sz="4400" b="1" dirty="0">
                <a:solidFill>
                  <a:srgbClr val="004899"/>
                </a:solidFill>
                <a:latin typeface="Montserrat SemiBold" pitchFamily="2" charset="77"/>
              </a:rPr>
            </a:br>
            <a:r>
              <a:rPr lang="ru-RU" sz="4400" b="1" dirty="0">
                <a:solidFill>
                  <a:srgbClr val="004899"/>
                </a:solidFill>
                <a:latin typeface="Montserrat SemiBold" pitchFamily="2" charset="77"/>
              </a:rPr>
              <a:t>за внимание! 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ACB9D5C-3342-411A-B0FD-78DE79E30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49327" y="3210169"/>
            <a:ext cx="4451350" cy="1972848"/>
          </a:xfrm>
        </p:spPr>
        <p:txBody>
          <a:bodyPr anchor="t">
            <a:spAutoFit/>
          </a:bodyPr>
          <a:lstStyle/>
          <a:p>
            <a:r>
              <a:rPr lang="ru-RU" sz="1800" b="1" dirty="0">
                <a:solidFill>
                  <a:schemeClr val="accent2"/>
                </a:solidFill>
                <a:latin typeface="Montserrat" panose="00000500000000000000" pitchFamily="2" charset="-52"/>
              </a:rPr>
              <a:t>Алина Огнева, </a:t>
            </a:r>
          </a:p>
          <a:p>
            <a:r>
              <a:rPr lang="ru-RU" sz="1800" dirty="0">
                <a:solidFill>
                  <a:schemeClr val="accent1"/>
                </a:solidFill>
                <a:latin typeface="Montserrat" panose="00000500000000000000" pitchFamily="2" charset="-52"/>
              </a:rPr>
              <a:t>руководитель блока информационного сопровождения и коммуникаций</a:t>
            </a:r>
          </a:p>
          <a:p>
            <a:r>
              <a:rPr lang="ru-RU" sz="1800" dirty="0" err="1">
                <a:solidFill>
                  <a:schemeClr val="accent1"/>
                </a:solidFill>
                <a:latin typeface="Montserrat" panose="00000500000000000000" pitchFamily="2" charset="-52"/>
              </a:rPr>
              <a:t>м.т</a:t>
            </a:r>
            <a:r>
              <a:rPr lang="ru-RU" sz="1800" dirty="0">
                <a:solidFill>
                  <a:schemeClr val="accent1"/>
                </a:solidFill>
                <a:latin typeface="Montserrat" panose="00000500000000000000" pitchFamily="2" charset="-52"/>
              </a:rPr>
              <a:t>. +7(916)285-33-80</a:t>
            </a:r>
          </a:p>
          <a:p>
            <a:r>
              <a:rPr lang="en-US" sz="1800" dirty="0">
                <a:solidFill>
                  <a:schemeClr val="accent1"/>
                </a:solidFill>
                <a:latin typeface="Montserrat" panose="00000500000000000000" pitchFamily="2" charset="-52"/>
              </a:rPr>
              <a:t>E-mail</a:t>
            </a:r>
            <a:r>
              <a:rPr lang="ru-RU" sz="1800" dirty="0">
                <a:solidFill>
                  <a:schemeClr val="accent1"/>
                </a:solidFill>
                <a:latin typeface="Montserrat" panose="00000500000000000000" pitchFamily="2" charset="-52"/>
              </a:rPr>
              <a:t>: </a:t>
            </a:r>
            <a:r>
              <a:rPr lang="en-US" sz="1800" dirty="0">
                <a:solidFill>
                  <a:schemeClr val="accent1"/>
                </a:solidFill>
                <a:latin typeface="Montserrat" panose="00000500000000000000" pitchFamily="2" charset="-52"/>
              </a:rPr>
              <a:t>aa_ogneva@vcot.info</a:t>
            </a:r>
            <a:endParaRPr lang="ru-RU" sz="1800" dirty="0">
              <a:solidFill>
                <a:schemeClr val="accent1"/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7021960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</TotalTime>
  <Words>1035</Words>
  <Application>Microsoft Office PowerPoint</Application>
  <PresentationFormat>Широкоэкранный</PresentationFormat>
  <Paragraphs>117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Calibri</vt:lpstr>
      <vt:lpstr>Calibri Light</vt:lpstr>
      <vt:lpstr>Montserrat</vt:lpstr>
      <vt:lpstr>Montserrat Medium</vt:lpstr>
      <vt:lpstr>Montserrat SemiBold</vt:lpstr>
      <vt:lpstr>Symbol</vt:lpstr>
      <vt:lpstr>Times New Roman</vt:lpstr>
      <vt:lpstr>Wingdings</vt:lpstr>
      <vt:lpstr>Тема Office</vt:lpstr>
      <vt:lpstr>Презентация PowerPoint</vt:lpstr>
      <vt:lpstr>Какая информация может стать новостью?</vt:lpstr>
      <vt:lpstr>Качественный инфоповод – путь к сердцу журналиста</vt:lpstr>
      <vt:lpstr>Пресс-релиз – основной инструмент информационного сопровождения </vt:lpstr>
      <vt:lpstr>Пресс-релиз как осетрина  бывает только первой свежести</vt:lpstr>
      <vt:lpstr>Структура  пресс-релиза</vt:lpstr>
      <vt:lpstr>Заголовок и лид </vt:lpstr>
      <vt:lpstr>Важные детали + цитата</vt:lpstr>
      <vt:lpstr>Дополнительные детали (бэкграунд)</vt:lpstr>
      <vt:lpstr>Как должен выглядеть  пресс-релиз</vt:lpstr>
      <vt:lpstr>Фото и видео</vt:lpstr>
      <vt:lpstr>Рассылка пресс-релиза</vt:lpstr>
      <vt:lpstr>Спасибо  за внимание!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Алина Андреевна Огнева</dc:creator>
  <cp:lastModifiedBy>Андрей Михайлович Жданов</cp:lastModifiedBy>
  <cp:revision>7</cp:revision>
  <dcterms:created xsi:type="dcterms:W3CDTF">2021-11-23T06:43:14Z</dcterms:created>
  <dcterms:modified xsi:type="dcterms:W3CDTF">2021-11-25T03:46:52Z</dcterms:modified>
</cp:coreProperties>
</file>