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</p:sldMasterIdLst>
  <p:notesMasterIdLst>
    <p:notesMasterId r:id="rId12"/>
  </p:notesMasterIdLst>
  <p:sldIdLst>
    <p:sldId id="263" r:id="rId3"/>
    <p:sldId id="272" r:id="rId4"/>
    <p:sldId id="266" r:id="rId5"/>
    <p:sldId id="267" r:id="rId6"/>
    <p:sldId id="271" r:id="rId7"/>
    <p:sldId id="268" r:id="rId8"/>
    <p:sldId id="269" r:id="rId9"/>
    <p:sldId id="270" r:id="rId10"/>
    <p:sldId id="273" r:id="rId11"/>
  </p:sldIdLst>
  <p:sldSz cx="18288000" cy="10287000"/>
  <p:notesSz cx="6797675" cy="9926638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Calibri Light" panose="020F0302020204030204" pitchFamily="34" charset="0"/>
      <p:regular r:id="rId17"/>
      <p:italic r:id="rId18"/>
    </p:embeddedFont>
    <p:embeddedFont>
      <p:font typeface="Clear Sans Bold" panose="020B0604020202020204" charset="0"/>
      <p:regular r:id="rId19"/>
    </p:embeddedFont>
    <p:embeddedFont>
      <p:font typeface="Clear Sans Regular" panose="020B0604020202020204" charset="0"/>
      <p:regular r:id="rId20"/>
    </p:embeddedFont>
    <p:embeddedFont>
      <p:font typeface="Clear Sans Regular Bold" panose="020B0604020202020204" charset="0"/>
      <p:regular r:id="rId21"/>
    </p:embeddedFont>
    <p:embeddedFont>
      <p:font typeface="Montserrat" panose="00000500000000000000" pitchFamily="2" charset="-52"/>
      <p:regular r:id="rId22"/>
      <p:bold r:id="rId23"/>
    </p:embeddedFont>
    <p:embeddedFont>
      <p:font typeface="Montserrat Medium" panose="00000600000000000000" pitchFamily="2" charset="-52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4" d="100"/>
          <a:sy n="34" d="100"/>
        </p:scale>
        <p:origin x="931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font" Target="fonts/font9.fntdata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2.fntdata"/><Relationship Id="rId5" Type="http://schemas.openxmlformats.org/officeDocument/2006/relationships/slide" Target="slides/slide3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7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D003D7-726D-4E02-9D90-A947188EB658}" type="datetimeFigureOut">
              <a:rPr lang="ru-RU" smtClean="0"/>
              <a:t>26.11.2021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94DF13-F11B-40AC-B6A5-36C2191EBB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20287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810226-428E-4A09-B5AB-25DF174F46C7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04749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94DF13-F11B-40AC-B6A5-36C2191EBBDC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74095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1683544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9915E-1932-4E0B-A7F8-645BE2D99A8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6A08-A644-4554-9C9F-263ED96AD77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04973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9915E-1932-4E0B-A7F8-645BE2D99A8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6A08-A644-4554-9C9F-263ED96AD77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06821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7775" y="2564607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9915E-1932-4E0B-A7F8-645BE2D99A8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6A08-A644-4554-9C9F-263ED96AD77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32843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257300" y="2738437"/>
            <a:ext cx="7772400" cy="65270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9258300" y="2738437"/>
            <a:ext cx="7772400" cy="65270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9915E-1932-4E0B-A7F8-645BE2D99A8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6A08-A644-4554-9C9F-263ED96AD77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87466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9915E-1932-4E0B-A7F8-645BE2D99A8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6A08-A644-4554-9C9F-263ED96AD77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04725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9915E-1932-4E0B-A7F8-645BE2D99A8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6A08-A644-4554-9C9F-263ED96AD77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20044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9915E-1932-4E0B-A7F8-645BE2D99A8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6A08-A644-4554-9C9F-263ED96AD77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37468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9915E-1932-4E0B-A7F8-645BE2D99A8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6A08-A644-4554-9C9F-263ED96AD77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31521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9915E-1932-4E0B-A7F8-645BE2D99A8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6A08-A644-4554-9C9F-263ED96AD77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38187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9915E-1932-4E0B-A7F8-645BE2D99A8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6A08-A644-4554-9C9F-263ED96AD77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28386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3087350" y="547687"/>
            <a:ext cx="3943350" cy="871775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57300" y="547687"/>
            <a:ext cx="11601450" cy="871775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9915E-1932-4E0B-A7F8-645BE2D99A8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B6A08-A644-4554-9C9F-263ED96AD77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95410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137160" tIns="68580" rIns="137160" bIns="6858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7300" y="2738437"/>
            <a:ext cx="15773400" cy="6527007"/>
          </a:xfrm>
          <a:prstGeom prst="rect">
            <a:avLst/>
          </a:prstGeom>
        </p:spPr>
        <p:txBody>
          <a:bodyPr vert="horz" lIns="137160" tIns="68580" rIns="137160" bIns="6858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137160" tIns="68580" rIns="137160" bIns="6858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371600"/>
            <a:fld id="{4899915E-1932-4E0B-A7F8-645BE2D99A8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371600"/>
              <a:t>26.11.2021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137160" tIns="68580" rIns="137160" bIns="6858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37160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137160" tIns="68580" rIns="137160" bIns="6858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371600"/>
            <a:fld id="{B96B6A08-A644-4554-9C9F-263ED96AD77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371600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2927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18.svg"/><Relationship Id="rId5" Type="http://schemas.openxmlformats.org/officeDocument/2006/relationships/image" Target="../media/image12.sv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C9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6017127" cy="10287000"/>
          </a:xfrm>
          <a:prstGeom prst="rect">
            <a:avLst/>
          </a:prstGeom>
          <a:solidFill>
            <a:srgbClr val="FFFFFF"/>
          </a:solidFill>
        </p:spPr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alphaModFix amt="30000"/>
          </a:blip>
          <a:srcRect l="27486" r="37030"/>
          <a:stretch>
            <a:fillRect/>
          </a:stretch>
        </p:blipFill>
        <p:spPr>
          <a:xfrm>
            <a:off x="0" y="0"/>
            <a:ext cx="6017127" cy="102870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5400000">
            <a:off x="1028700" y="8425198"/>
            <a:ext cx="833102" cy="833102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7495198" y="2476500"/>
            <a:ext cx="9452372" cy="7448193"/>
            <a:chOff x="-2" y="939729"/>
            <a:chExt cx="12603163" cy="9930925"/>
          </a:xfrm>
        </p:grpSpPr>
        <p:sp>
          <p:nvSpPr>
            <p:cNvPr id="7" name="TextBox 7"/>
            <p:cNvSpPr txBox="1"/>
            <p:nvPr/>
          </p:nvSpPr>
          <p:spPr>
            <a:xfrm>
              <a:off x="-2" y="939729"/>
              <a:ext cx="12603162" cy="99309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r>
                <a:rPr lang="ru-RU" sz="5400" b="1" spc="120" dirty="0">
                  <a:solidFill>
                    <a:srgbClr val="FFFFFF"/>
                  </a:solidFill>
                  <a:latin typeface="Montserrat" panose="00000500000000000000" pitchFamily="2" charset="-52"/>
                </a:rPr>
                <a:t>Формирование информационной стратегии в сфере занятости на примере Томской области</a:t>
              </a:r>
            </a:p>
            <a:p>
              <a:endParaRPr lang="ru-RU" sz="5400" b="1" spc="120" dirty="0">
                <a:solidFill>
                  <a:srgbClr val="FFFFFF"/>
                </a:solidFill>
                <a:latin typeface="Montserrat" panose="00000500000000000000" pitchFamily="2" charset="-52"/>
              </a:endParaRPr>
            </a:p>
            <a:p>
              <a:endParaRPr lang="ru-RU" sz="4000" b="1" spc="120" dirty="0">
                <a:solidFill>
                  <a:srgbClr val="FFFFFF"/>
                </a:solidFill>
                <a:latin typeface="Montserrat" panose="00000500000000000000" pitchFamily="2" charset="-52"/>
              </a:endParaRPr>
            </a:p>
            <a:p>
              <a:r>
                <a:rPr lang="ru-RU" sz="4000" b="1" spc="120" dirty="0">
                  <a:solidFill>
                    <a:srgbClr val="FFFFFF"/>
                  </a:solidFill>
                  <a:latin typeface="Montserrat" panose="00000500000000000000" pitchFamily="2" charset="-52"/>
                </a:rPr>
                <a:t>Анна Гомозова, департамент труда и занятости населения Томской области</a:t>
              </a:r>
              <a:endParaRPr lang="en-US" sz="4000" b="1" spc="120" dirty="0">
                <a:solidFill>
                  <a:srgbClr val="FFFFFF"/>
                </a:solidFill>
                <a:latin typeface="Montserrat" panose="00000500000000000000" pitchFamily="2" charset="-52"/>
              </a:endParaRP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8415217"/>
              <a:ext cx="12603161" cy="5773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537"/>
                </a:lnSpc>
              </a:pPr>
              <a:endParaRPr lang="en-US" sz="2700" spc="135" dirty="0">
                <a:solidFill>
                  <a:srgbClr val="FFFFFF"/>
                </a:solidFill>
                <a:latin typeface="Clear Sans Regular"/>
              </a:endParaRPr>
            </a:p>
          </p:txBody>
        </p:sp>
        <p:sp>
          <p:nvSpPr>
            <p:cNvPr id="9" name="AutoShape 9"/>
            <p:cNvSpPr/>
            <p:nvPr/>
          </p:nvSpPr>
          <p:spPr>
            <a:xfrm>
              <a:off x="0" y="7724484"/>
              <a:ext cx="12603161" cy="52003"/>
            </a:xfrm>
            <a:prstGeom prst="rect">
              <a:avLst/>
            </a:prstGeom>
            <a:solidFill>
              <a:srgbClr val="FFFFFF"/>
            </a:solidFill>
          </p:spPr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3511"/>
            <a:ext cx="18288000" cy="10287000"/>
          </a:xfrm>
        </p:spPr>
      </p:pic>
    </p:spTree>
    <p:extLst>
      <p:ext uri="{BB962C8B-B14F-4D97-AF65-F5344CB8AC3E}">
        <p14:creationId xmlns:p14="http://schemas.microsoft.com/office/powerpoint/2010/main" val="2691689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4883" y="0"/>
            <a:ext cx="10287000" cy="10287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267201" y="4432400"/>
            <a:ext cx="2622582" cy="738664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100" dirty="0">
                <a:solidFill>
                  <a:schemeClr val="bg1"/>
                </a:solidFill>
                <a:latin typeface="Gotham Pro Medium" panose="02000603030000020004" pitchFamily="50" charset="0"/>
                <a:cs typeface="Gotham Pro Medium" panose="02000603030000020004" pitchFamily="50" charset="0"/>
              </a:rPr>
              <a:t>САЙТ</a:t>
            </a:r>
          </a:p>
          <a:p>
            <a:pPr algn="ctr"/>
            <a:r>
              <a:rPr lang="ru-RU" sz="2100" dirty="0">
                <a:solidFill>
                  <a:schemeClr val="bg1"/>
                </a:solidFill>
                <a:latin typeface="Gotham Pro Medium" panose="02000603030000020004" pitchFamily="50" charset="0"/>
                <a:cs typeface="Gotham Pro Medium" panose="02000603030000020004" pitchFamily="50" charset="0"/>
              </a:rPr>
              <a:t>ДЕПАРТАМЕНТА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1" y="1748847"/>
            <a:ext cx="1745783" cy="415498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100" dirty="0">
                <a:latin typeface="Gotham Pro Medium" panose="02000603030000020004" pitchFamily="50" charset="0"/>
                <a:cs typeface="Gotham Pro Medium" panose="02000603030000020004" pitchFamily="50" charset="0"/>
              </a:rPr>
              <a:t>VK</a:t>
            </a:r>
            <a:endParaRPr lang="ru-RU" sz="2100" dirty="0">
              <a:latin typeface="Gotham Pro Medium" panose="02000603030000020004" pitchFamily="50" charset="0"/>
              <a:cs typeface="Gotham Pro Medium" panose="02000603030000020004" pitchFamily="50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101363" y="982899"/>
            <a:ext cx="3563754" cy="415498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100" dirty="0">
                <a:latin typeface="Gotham Pro Medium" panose="02000603030000020004" pitchFamily="50" charset="0"/>
                <a:cs typeface="Gotham Pro Medium" panose="02000603030000020004" pitchFamily="50" charset="0"/>
              </a:rPr>
              <a:t>INSTAGRAM</a:t>
            </a:r>
            <a:endParaRPr lang="ru-RU" sz="2100" dirty="0">
              <a:latin typeface="Gotham Pro Medium" panose="02000603030000020004" pitchFamily="50" charset="0"/>
              <a:cs typeface="Gotham Pro Medium" panose="02000603030000020004" pitchFamily="50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697202" y="7316403"/>
            <a:ext cx="2178318" cy="415498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100" dirty="0">
                <a:latin typeface="Gotham Pro Medium" panose="02000603030000020004" pitchFamily="50" charset="0"/>
                <a:cs typeface="Gotham Pro Medium" panose="02000603030000020004" pitchFamily="50" charset="0"/>
              </a:rPr>
              <a:t>JOOOBLE</a:t>
            </a:r>
            <a:endParaRPr lang="ru-RU" sz="2100" dirty="0">
              <a:latin typeface="Gotham Pro Medium" panose="02000603030000020004" pitchFamily="50" charset="0"/>
              <a:cs typeface="Gotham Pro Medium" panose="02000603030000020004" pitchFamily="50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012204" y="7040534"/>
            <a:ext cx="2178318" cy="415498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100" dirty="0">
                <a:latin typeface="Gotham Pro Medium" panose="02000603030000020004" pitchFamily="50" charset="0"/>
                <a:cs typeface="Gotham Pro Medium" panose="02000603030000020004" pitchFamily="50" charset="0"/>
              </a:rPr>
              <a:t>HH</a:t>
            </a:r>
            <a:endParaRPr lang="ru-RU" sz="2100" dirty="0">
              <a:latin typeface="Gotham Pro Medium" panose="02000603030000020004" pitchFamily="50" charset="0"/>
              <a:cs typeface="Gotham Pro Medium" panose="02000603030000020004" pitchFamily="50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98307" y="2827769"/>
            <a:ext cx="2178318" cy="415498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ru-RU" sz="2100" dirty="0">
              <a:latin typeface="Gotham Pro Medium" panose="02000603030000020004" pitchFamily="50" charset="0"/>
              <a:cs typeface="Gotham Pro Medium" panose="02000603030000020004" pitchFamily="50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784533" y="8129914"/>
            <a:ext cx="2178318" cy="738664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100" dirty="0">
                <a:latin typeface="Gotham Pro Medium" panose="02000603030000020004" pitchFamily="50" charset="0"/>
                <a:cs typeface="Gotham Pro Medium" panose="02000603030000020004" pitchFamily="50" charset="0"/>
              </a:rPr>
              <a:t>САЙТ РАБОТА В РОССИИ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33019" y="3772399"/>
            <a:ext cx="3139943" cy="1061829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100" dirty="0">
                <a:latin typeface="Gotham Pro Medium" panose="02000603030000020004" pitchFamily="50" charset="0"/>
                <a:cs typeface="Gotham Pro Medium" panose="02000603030000020004" pitchFamily="50" charset="0"/>
              </a:rPr>
              <a:t>САЙТ АДМИНИСТРАЦИИ</a:t>
            </a:r>
          </a:p>
          <a:p>
            <a:pPr algn="ctr"/>
            <a:r>
              <a:rPr lang="ru-RU" sz="2100" dirty="0">
                <a:latin typeface="Gotham Pro Medium" panose="02000603030000020004" pitchFamily="50" charset="0"/>
                <a:cs typeface="Gotham Pro Medium" panose="02000603030000020004" pitchFamily="50" charset="0"/>
              </a:rPr>
              <a:t>ОБЛАСТИ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399345" y="3279182"/>
            <a:ext cx="2809376" cy="738664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100" dirty="0">
                <a:latin typeface="Gotham Pro Medium" panose="02000603030000020004" pitchFamily="50" charset="0"/>
                <a:cs typeface="Gotham Pro Medium" panose="02000603030000020004" pitchFamily="50" charset="0"/>
              </a:rPr>
              <a:t>ИНТЕРАКТИВНЫЙ</a:t>
            </a:r>
          </a:p>
          <a:p>
            <a:pPr algn="ctr"/>
            <a:r>
              <a:rPr lang="ru-RU" sz="2100" dirty="0">
                <a:latin typeface="Gotham Pro Medium" panose="02000603030000020004" pitchFamily="50" charset="0"/>
                <a:cs typeface="Gotham Pro Medium" panose="02000603030000020004" pitchFamily="50" charset="0"/>
              </a:rPr>
              <a:t>ПОРТАЛ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486799" y="5885030"/>
            <a:ext cx="2178318" cy="1061829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100" dirty="0">
                <a:latin typeface="Gotham Pro Medium" panose="02000603030000020004" pitchFamily="50" charset="0"/>
                <a:cs typeface="Gotham Pro Medium" panose="02000603030000020004" pitchFamily="50" charset="0"/>
              </a:rPr>
              <a:t>ПЛАНИНГ </a:t>
            </a:r>
          </a:p>
          <a:p>
            <a:pPr algn="ctr"/>
            <a:r>
              <a:rPr lang="ru-RU" sz="2100" dirty="0">
                <a:latin typeface="Gotham Pro Medium" panose="02000603030000020004" pitchFamily="50" charset="0"/>
                <a:cs typeface="Gotham Pro Medium" panose="02000603030000020004" pitchFamily="50" charset="0"/>
              </a:rPr>
              <a:t>КАДРОВОГО ЦЕНТРА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05161" y="6208408"/>
            <a:ext cx="3139943" cy="738664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100" dirty="0">
                <a:latin typeface="Gotham Pro Medium" panose="02000603030000020004" pitchFamily="50" charset="0"/>
                <a:cs typeface="Gotham Pro Medium" panose="02000603030000020004" pitchFamily="50" charset="0"/>
              </a:rPr>
              <a:t>ВЫДАЧА ПОИСКОВЫХ СИСТЕМ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81500" y="1658333"/>
            <a:ext cx="3139943" cy="738664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100" dirty="0">
                <a:latin typeface="Gotham Pro Medium" panose="02000603030000020004" pitchFamily="50" charset="0"/>
                <a:cs typeface="Gotham Pro Medium" panose="02000603030000020004" pitchFamily="50" charset="0"/>
              </a:rPr>
              <a:t>АВТОМАТИЧЕСКИЕ АГРЕГАТОРЫ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485010" y="8801700"/>
            <a:ext cx="3139943" cy="415498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100" dirty="0">
                <a:latin typeface="Gotham Pro Medium" panose="02000603030000020004" pitchFamily="50" charset="0"/>
                <a:cs typeface="Gotham Pro Medium" panose="02000603030000020004" pitchFamily="50" charset="0"/>
              </a:rPr>
              <a:t>НОВОСТИ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643185" y="8570868"/>
            <a:ext cx="2369018" cy="415498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100" dirty="0">
                <a:latin typeface="Gotham Pro Medium" panose="02000603030000020004" pitchFamily="50" charset="0"/>
                <a:cs typeface="Gotham Pro Medium" panose="02000603030000020004" pitchFamily="50" charset="0"/>
              </a:rPr>
              <a:t>Томский обзор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328383" y="259721"/>
            <a:ext cx="2141922" cy="415498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100" dirty="0">
                <a:latin typeface="Gotham Pro Medium" panose="02000603030000020004" pitchFamily="50" charset="0"/>
                <a:cs typeface="Gotham Pro Medium" panose="02000603030000020004" pitchFamily="50" charset="0"/>
              </a:rPr>
              <a:t>СОЦСЕТЬ </a:t>
            </a:r>
            <a:r>
              <a:rPr lang="en-US" sz="2100" dirty="0">
                <a:latin typeface="Gotham Pro Medium" panose="02000603030000020004" pitchFamily="50" charset="0"/>
                <a:cs typeface="Gotham Pro Medium" panose="02000603030000020004" pitchFamily="50" charset="0"/>
              </a:rPr>
              <a:t>N</a:t>
            </a:r>
            <a:endParaRPr lang="ru-RU" sz="2100" dirty="0">
              <a:latin typeface="Gotham Pro Medium" panose="02000603030000020004" pitchFamily="50" charset="0"/>
              <a:cs typeface="Gotham Pro Medium" panose="02000603030000020004" pitchFamily="50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892517" y="5331033"/>
            <a:ext cx="2141922" cy="415498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100" dirty="0">
                <a:latin typeface="Gotham Pro Medium" panose="02000603030000020004" pitchFamily="50" charset="0"/>
                <a:cs typeface="Gotham Pro Medium" panose="02000603030000020004" pitchFamily="50" charset="0"/>
              </a:rPr>
              <a:t>ТОМСК.</a:t>
            </a:r>
            <a:r>
              <a:rPr lang="en-US" sz="2100" dirty="0">
                <a:latin typeface="Gotham Pro Medium" panose="02000603030000020004" pitchFamily="50" charset="0"/>
                <a:cs typeface="Gotham Pro Medium" panose="02000603030000020004" pitchFamily="50" charset="0"/>
              </a:rPr>
              <a:t>RU</a:t>
            </a:r>
            <a:endParaRPr lang="ru-RU" sz="2100" dirty="0">
              <a:latin typeface="Gotham Pro Medium" panose="02000603030000020004" pitchFamily="50" charset="0"/>
              <a:cs typeface="Gotham Pro Medium" panose="02000603030000020004" pitchFamily="50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1218395" y="4807472"/>
            <a:ext cx="2141922" cy="738664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100" dirty="0">
                <a:latin typeface="Gotham Pro Medium" panose="02000603030000020004" pitchFamily="50" charset="0"/>
                <a:cs typeface="Gotham Pro Medium" panose="02000603030000020004" pitchFamily="50" charset="0"/>
              </a:rPr>
              <a:t>САЙТ</a:t>
            </a:r>
          </a:p>
          <a:p>
            <a:pPr algn="ctr"/>
            <a:r>
              <a:rPr lang="ru-RU" sz="2100" dirty="0">
                <a:latin typeface="Gotham Pro Medium" panose="02000603030000020004" pitchFamily="50" charset="0"/>
                <a:cs typeface="Gotham Pro Medium" panose="02000603030000020004" pitchFamily="50" charset="0"/>
              </a:rPr>
              <a:t>МИНТРУДА</a:t>
            </a:r>
          </a:p>
        </p:txBody>
      </p:sp>
      <p:sp>
        <p:nvSpPr>
          <p:cNvPr id="27" name="object 3">
            <a:extLst>
              <a:ext uri="{FF2B5EF4-FFF2-40B4-BE49-F238E27FC236}">
                <a16:creationId xmlns:a16="http://schemas.microsoft.com/office/drawing/2014/main" id="{46723AB0-0FD8-4897-8C3A-681A9FF1BF34}"/>
              </a:ext>
            </a:extLst>
          </p:cNvPr>
          <p:cNvSpPr/>
          <p:nvPr/>
        </p:nvSpPr>
        <p:spPr>
          <a:xfrm>
            <a:off x="-235131" y="779276"/>
            <a:ext cx="614417" cy="543339"/>
          </a:xfrm>
          <a:custGeom>
            <a:avLst/>
            <a:gdLst/>
            <a:ahLst/>
            <a:cxnLst/>
            <a:rect l="l" t="t" r="r" b="b"/>
            <a:pathLst>
              <a:path w="419100" h="707390">
                <a:moveTo>
                  <a:pt x="0" y="706784"/>
                </a:moveTo>
                <a:lnTo>
                  <a:pt x="418845" y="706784"/>
                </a:lnTo>
                <a:lnTo>
                  <a:pt x="418845" y="0"/>
                </a:lnTo>
                <a:lnTo>
                  <a:pt x="0" y="0"/>
                </a:lnTo>
                <a:lnTo>
                  <a:pt x="0" y="706784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endParaRPr sz="1638">
              <a:solidFill>
                <a:srgbClr val="E85029"/>
              </a:solidFill>
            </a:endParaRPr>
          </a:p>
        </p:txBody>
      </p:sp>
      <p:sp>
        <p:nvSpPr>
          <p:cNvPr id="28" name="object 2"/>
          <p:cNvSpPr txBox="1">
            <a:spLocks/>
          </p:cNvSpPr>
          <p:nvPr/>
        </p:nvSpPr>
        <p:spPr>
          <a:xfrm>
            <a:off x="522515" y="905852"/>
            <a:ext cx="9097736" cy="468713"/>
          </a:xfrm>
          <a:prstGeom prst="rect">
            <a:avLst/>
          </a:prstGeom>
        </p:spPr>
        <p:txBody>
          <a:bodyPr vert="horz" wrap="square" lIns="0" tIns="11552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</a:lstStyle>
          <a:p>
            <a:pPr marL="11552">
              <a:spcBef>
                <a:spcPts val="92"/>
              </a:spcBef>
            </a:pPr>
            <a:r>
              <a:rPr lang="ru-RU" sz="3300" spc="300" dirty="0">
                <a:solidFill>
                  <a:srgbClr val="E85029"/>
                </a:solidFill>
                <a:latin typeface="Gotham Pro" panose="02000503040000020004" pitchFamily="50" charset="0"/>
                <a:cs typeface="Gotham Pro" panose="02000503040000020004" pitchFamily="50" charset="0"/>
              </a:rPr>
              <a:t>ИНФОРМАЦИОННАЯ АРХИТЕКТУРА</a:t>
            </a:r>
          </a:p>
        </p:txBody>
      </p:sp>
    </p:spTree>
    <p:extLst>
      <p:ext uri="{BB962C8B-B14F-4D97-AF65-F5344CB8AC3E}">
        <p14:creationId xmlns:p14="http://schemas.microsoft.com/office/powerpoint/2010/main" val="3821286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266700"/>
            <a:ext cx="16320000" cy="9180000"/>
          </a:xfrm>
        </p:spPr>
      </p:pic>
    </p:spTree>
    <p:extLst>
      <p:ext uri="{BB962C8B-B14F-4D97-AF65-F5344CB8AC3E}">
        <p14:creationId xmlns:p14="http://schemas.microsoft.com/office/powerpoint/2010/main" val="1442786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8288002" cy="10287000"/>
          </a:xfrm>
        </p:spPr>
      </p:pic>
    </p:spTree>
    <p:extLst>
      <p:ext uri="{BB962C8B-B14F-4D97-AF65-F5344CB8AC3E}">
        <p14:creationId xmlns:p14="http://schemas.microsoft.com/office/powerpoint/2010/main" val="36015975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7688"/>
            <a:ext cx="18288000" cy="10287000"/>
          </a:xfrm>
        </p:spPr>
      </p:pic>
      <p:sp>
        <p:nvSpPr>
          <p:cNvPr id="6" name="TextBox 5"/>
          <p:cNvSpPr txBox="1"/>
          <p:nvPr/>
        </p:nvSpPr>
        <p:spPr>
          <a:xfrm>
            <a:off x="2233749" y="4604657"/>
            <a:ext cx="2712602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2400" b="1" dirty="0">
                <a:solidFill>
                  <a:schemeClr val="bg1"/>
                </a:solidFill>
                <a:latin typeface="Montserrat" panose="00000500000000000000" pitchFamily="2" charset="-52"/>
              </a:rPr>
              <a:t>Исследования </a:t>
            </a:r>
            <a:endParaRPr lang="en-US" sz="2400" b="1" dirty="0">
              <a:solidFill>
                <a:schemeClr val="bg1"/>
              </a:solidFill>
              <a:latin typeface="Montserrat" panose="00000500000000000000" pitchFamily="2" charset="-52"/>
            </a:endParaRPr>
          </a:p>
          <a:p>
            <a:pPr lvl="0"/>
            <a:r>
              <a:rPr lang="ru-RU" sz="2400" b="1" dirty="0">
                <a:solidFill>
                  <a:schemeClr val="bg1"/>
                </a:solidFill>
                <a:latin typeface="Montserrat" panose="00000500000000000000" pitchFamily="2" charset="-52"/>
              </a:rPr>
              <a:t>и опросы</a:t>
            </a:r>
          </a:p>
          <a:p>
            <a:endParaRPr lang="ru-RU" sz="2700" dirty="0">
              <a:latin typeface="Montserrat" panose="00000500000000000000" pitchFamily="2" charset="-5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741933" y="4604657"/>
            <a:ext cx="2018501" cy="8771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2400" b="1" dirty="0">
                <a:solidFill>
                  <a:schemeClr val="bg1"/>
                </a:solidFill>
                <a:latin typeface="Montserrat" panose="00000500000000000000" pitchFamily="2" charset="-52"/>
              </a:rPr>
              <a:t>Аналитика</a:t>
            </a:r>
          </a:p>
          <a:p>
            <a:endParaRPr lang="ru-RU" sz="2700" dirty="0">
              <a:latin typeface="Montserrat" panose="00000500000000000000" pitchFamily="2" charset="-5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807440" y="4491080"/>
            <a:ext cx="365356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2400" b="1" dirty="0">
                <a:solidFill>
                  <a:schemeClr val="bg1"/>
                </a:solidFill>
                <a:latin typeface="Montserrat" panose="00000500000000000000" pitchFamily="2" charset="-52"/>
              </a:rPr>
              <a:t>Анализ дайджестов </a:t>
            </a:r>
          </a:p>
          <a:p>
            <a:pPr lvl="0"/>
            <a:r>
              <a:rPr lang="ru-RU" sz="2400" b="1" dirty="0">
                <a:solidFill>
                  <a:schemeClr val="bg1"/>
                </a:solidFill>
                <a:latin typeface="Montserrat" panose="00000500000000000000" pitchFamily="2" charset="-52"/>
              </a:rPr>
              <a:t>новостей</a:t>
            </a:r>
            <a:endParaRPr lang="ru-RU" sz="2700" dirty="0">
              <a:latin typeface="Montserrat" panose="00000500000000000000" pitchFamily="2" charset="-5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98172" y="7911148"/>
            <a:ext cx="302518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2400" b="1" dirty="0">
                <a:solidFill>
                  <a:schemeClr val="bg1"/>
                </a:solidFill>
                <a:latin typeface="Montserrat" panose="00000500000000000000" pitchFamily="2" charset="-52"/>
              </a:rPr>
              <a:t>Работа с </a:t>
            </a:r>
          </a:p>
          <a:p>
            <a:pPr lvl="0"/>
            <a:r>
              <a:rPr lang="ru-RU" sz="2400" b="1" dirty="0">
                <a:solidFill>
                  <a:schemeClr val="bg1"/>
                </a:solidFill>
                <a:latin typeface="Montserrat" panose="00000500000000000000" pitchFamily="2" charset="-52"/>
              </a:rPr>
              <a:t>комментариями </a:t>
            </a:r>
            <a:endParaRPr lang="ru-RU" sz="2700" dirty="0">
              <a:latin typeface="Montserrat" panose="00000500000000000000" pitchFamily="2" charset="-5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856676" y="7911146"/>
            <a:ext cx="356059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2400" b="1" dirty="0">
                <a:solidFill>
                  <a:schemeClr val="bg1"/>
                </a:solidFill>
                <a:latin typeface="Montserrat" panose="00000500000000000000" pitchFamily="2" charset="-52"/>
              </a:rPr>
              <a:t>Выявление каналов</a:t>
            </a:r>
          </a:p>
          <a:p>
            <a:pPr lvl="0"/>
            <a:r>
              <a:rPr lang="ru-RU" sz="2400" b="1" dirty="0">
                <a:solidFill>
                  <a:schemeClr val="bg1"/>
                </a:solidFill>
                <a:latin typeface="Montserrat" panose="00000500000000000000" pitchFamily="2" charset="-52"/>
              </a:rPr>
              <a:t>взаимодействия</a:t>
            </a:r>
            <a:endParaRPr lang="ru-RU" sz="2700" dirty="0">
              <a:latin typeface="Montserrat" panose="00000500000000000000" pitchFamily="2" charset="-5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3999224" y="7558421"/>
            <a:ext cx="406670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400" b="1" dirty="0">
                <a:solidFill>
                  <a:schemeClr val="bg1"/>
                </a:solidFill>
                <a:latin typeface="Montserrat" panose="00000500000000000000" pitchFamily="2" charset="-52"/>
              </a:rPr>
              <a:t>Выявление сообществ </a:t>
            </a:r>
          </a:p>
          <a:p>
            <a:pPr lvl="0"/>
            <a:r>
              <a:rPr lang="ru-RU" sz="2400" b="1" dirty="0">
                <a:solidFill>
                  <a:schemeClr val="bg1"/>
                </a:solidFill>
                <a:latin typeface="Montserrat" panose="00000500000000000000" pitchFamily="2" charset="-52"/>
              </a:rPr>
              <a:t>и лидеров общественного </a:t>
            </a:r>
          </a:p>
          <a:p>
            <a:pPr lvl="0"/>
            <a:r>
              <a:rPr lang="ru-RU" sz="2400" b="1" dirty="0">
                <a:solidFill>
                  <a:schemeClr val="bg1"/>
                </a:solidFill>
                <a:latin typeface="Montserrat" panose="00000500000000000000" pitchFamily="2" charset="-52"/>
              </a:rPr>
              <a:t>мнения (ЛОМ) для взаимодействия с ЦА</a:t>
            </a:r>
            <a:endParaRPr lang="ru-RU" sz="2700" dirty="0">
              <a:latin typeface="Montserrat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9683865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588105" y="1867014"/>
            <a:ext cx="8841765" cy="1057982"/>
            <a:chOff x="-550400" y="-6055"/>
            <a:chExt cx="11789020" cy="1410641"/>
          </a:xfrm>
        </p:grpSpPr>
        <p:sp>
          <p:nvSpPr>
            <p:cNvPr id="3" name="TextBox 3"/>
            <p:cNvSpPr txBox="1"/>
            <p:nvPr/>
          </p:nvSpPr>
          <p:spPr>
            <a:xfrm>
              <a:off x="-550400" y="-6055"/>
              <a:ext cx="11238620" cy="8036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716"/>
                </a:lnSpc>
                <a:spcBef>
                  <a:spcPct val="0"/>
                </a:spcBef>
              </a:pPr>
              <a:r>
                <a:rPr lang="ru-RU" sz="6000" b="1" spc="107" dirty="0">
                  <a:solidFill>
                    <a:srgbClr val="E85029"/>
                  </a:solidFill>
                  <a:latin typeface="Montserrat" panose="00000500000000000000" pitchFamily="2" charset="-52"/>
                </a:rPr>
                <a:t>РЕЗУЛЬТАТ</a:t>
              </a:r>
              <a:endParaRPr lang="en-US" sz="6000" b="1" spc="107" dirty="0">
                <a:solidFill>
                  <a:srgbClr val="E85029"/>
                </a:solidFill>
                <a:latin typeface="Montserrat" panose="00000500000000000000" pitchFamily="2" charset="-52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789033"/>
              <a:ext cx="11238620" cy="6155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41"/>
                </a:lnSpc>
              </a:pPr>
              <a:endParaRPr lang="en-US" sz="2599" spc="131" dirty="0">
                <a:solidFill>
                  <a:srgbClr val="191919"/>
                </a:solidFill>
                <a:latin typeface="Clear Sans Regular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67658" y="3738311"/>
            <a:ext cx="4451844" cy="2071362"/>
            <a:chOff x="0" y="0"/>
            <a:chExt cx="6667622" cy="31023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667622" cy="3102323"/>
            </a:xfrm>
            <a:custGeom>
              <a:avLst/>
              <a:gdLst/>
              <a:ahLst/>
              <a:cxnLst/>
              <a:rect l="l" t="t" r="r" b="b"/>
              <a:pathLst>
                <a:path w="6667622" h="3102323">
                  <a:moveTo>
                    <a:pt x="0" y="0"/>
                  </a:moveTo>
                  <a:lnTo>
                    <a:pt x="0" y="3102323"/>
                  </a:lnTo>
                  <a:lnTo>
                    <a:pt x="6667622" y="3102323"/>
                  </a:lnTo>
                  <a:lnTo>
                    <a:pt x="6667622" y="0"/>
                  </a:lnTo>
                  <a:lnTo>
                    <a:pt x="0" y="0"/>
                  </a:lnTo>
                  <a:close/>
                  <a:moveTo>
                    <a:pt x="6606661" y="3041363"/>
                  </a:moveTo>
                  <a:lnTo>
                    <a:pt x="59690" y="3041363"/>
                  </a:lnTo>
                  <a:lnTo>
                    <a:pt x="59690" y="59690"/>
                  </a:lnTo>
                  <a:lnTo>
                    <a:pt x="6606662" y="59690"/>
                  </a:lnTo>
                  <a:lnTo>
                    <a:pt x="6606662" y="3041363"/>
                  </a:lnTo>
                  <a:close/>
                </a:path>
              </a:pathLst>
            </a:custGeom>
            <a:solidFill>
              <a:srgbClr val="86EAE9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954859" y="4287592"/>
            <a:ext cx="825602" cy="972803"/>
            <a:chOff x="0" y="0"/>
            <a:chExt cx="1100801" cy="1297070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7565" r="7565"/>
            <a:stretch>
              <a:fillRect/>
            </a:stretch>
          </p:blipFill>
          <p:spPr>
            <a:xfrm>
              <a:off x="0" y="0"/>
              <a:ext cx="1100801" cy="1297070"/>
            </a:xfrm>
            <a:prstGeom prst="rect">
              <a:avLst/>
            </a:prstGeom>
          </p:spPr>
        </p:pic>
        <p:sp>
          <p:nvSpPr>
            <p:cNvPr id="9" name="TextBox 9"/>
            <p:cNvSpPr txBox="1"/>
            <p:nvPr/>
          </p:nvSpPr>
          <p:spPr>
            <a:xfrm>
              <a:off x="143038" y="235100"/>
              <a:ext cx="814727" cy="8036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716"/>
                </a:lnSpc>
                <a:spcBef>
                  <a:spcPct val="0"/>
                </a:spcBef>
              </a:pPr>
              <a:endParaRPr lang="en-US" sz="3600" dirty="0">
                <a:solidFill>
                  <a:srgbClr val="FFFFFF"/>
                </a:solidFill>
                <a:latin typeface="Clear Sans Bold"/>
              </a:endParaRP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908940" y="3738311"/>
            <a:ext cx="4451844" cy="2071362"/>
            <a:chOff x="0" y="0"/>
            <a:chExt cx="6667622" cy="3102323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667622" cy="3102323"/>
            </a:xfrm>
            <a:custGeom>
              <a:avLst/>
              <a:gdLst/>
              <a:ahLst/>
              <a:cxnLst/>
              <a:rect l="l" t="t" r="r" b="b"/>
              <a:pathLst>
                <a:path w="6667622" h="3102323">
                  <a:moveTo>
                    <a:pt x="0" y="0"/>
                  </a:moveTo>
                  <a:lnTo>
                    <a:pt x="0" y="3102323"/>
                  </a:lnTo>
                  <a:lnTo>
                    <a:pt x="6667622" y="3102323"/>
                  </a:lnTo>
                  <a:lnTo>
                    <a:pt x="6667622" y="0"/>
                  </a:lnTo>
                  <a:lnTo>
                    <a:pt x="0" y="0"/>
                  </a:lnTo>
                  <a:close/>
                  <a:moveTo>
                    <a:pt x="6606661" y="3041363"/>
                  </a:moveTo>
                  <a:lnTo>
                    <a:pt x="59690" y="3041363"/>
                  </a:lnTo>
                  <a:lnTo>
                    <a:pt x="59690" y="59690"/>
                  </a:lnTo>
                  <a:lnTo>
                    <a:pt x="6606662" y="59690"/>
                  </a:lnTo>
                  <a:lnTo>
                    <a:pt x="6606662" y="3041363"/>
                  </a:lnTo>
                  <a:close/>
                </a:path>
              </a:pathLst>
            </a:custGeom>
            <a:solidFill>
              <a:srgbClr val="3EDAD8"/>
            </a:solidFill>
          </p:spPr>
        </p:sp>
      </p:grpSp>
      <p:grpSp>
        <p:nvGrpSpPr>
          <p:cNvPr id="15" name="Group 15"/>
          <p:cNvGrpSpPr/>
          <p:nvPr/>
        </p:nvGrpSpPr>
        <p:grpSpPr>
          <a:xfrm>
            <a:off x="6496141" y="4287592"/>
            <a:ext cx="825602" cy="972803"/>
            <a:chOff x="0" y="0"/>
            <a:chExt cx="1100801" cy="1297070"/>
          </a:xfrm>
        </p:grpSpPr>
        <p:pic>
          <p:nvPicPr>
            <p:cNvPr id="16" name="Picture 1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7565" r="7565"/>
            <a:stretch>
              <a:fillRect/>
            </a:stretch>
          </p:blipFill>
          <p:spPr>
            <a:xfrm>
              <a:off x="0" y="0"/>
              <a:ext cx="1100801" cy="1297070"/>
            </a:xfrm>
            <a:prstGeom prst="rect">
              <a:avLst/>
            </a:prstGeom>
          </p:spPr>
        </p:pic>
        <p:sp>
          <p:nvSpPr>
            <p:cNvPr id="17" name="TextBox 17"/>
            <p:cNvSpPr txBox="1"/>
            <p:nvPr/>
          </p:nvSpPr>
          <p:spPr>
            <a:xfrm>
              <a:off x="143038" y="235100"/>
              <a:ext cx="814727" cy="8036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716"/>
                </a:lnSpc>
                <a:spcBef>
                  <a:spcPct val="0"/>
                </a:spcBef>
              </a:pPr>
              <a:endParaRPr lang="en-US" sz="3600" dirty="0">
                <a:solidFill>
                  <a:srgbClr val="FFFFFF"/>
                </a:solidFill>
                <a:latin typeface="Clear Sans Bold"/>
              </a:endParaRP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2459749" y="3738311"/>
            <a:ext cx="4584014" cy="2071362"/>
            <a:chOff x="0" y="0"/>
            <a:chExt cx="6865576" cy="3102323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6865576" cy="3102323"/>
            </a:xfrm>
            <a:custGeom>
              <a:avLst/>
              <a:gdLst/>
              <a:ahLst/>
              <a:cxnLst/>
              <a:rect l="l" t="t" r="r" b="b"/>
              <a:pathLst>
                <a:path w="6865576" h="3102323">
                  <a:moveTo>
                    <a:pt x="0" y="0"/>
                  </a:moveTo>
                  <a:lnTo>
                    <a:pt x="0" y="3102323"/>
                  </a:lnTo>
                  <a:lnTo>
                    <a:pt x="6865576" y="3102323"/>
                  </a:lnTo>
                  <a:lnTo>
                    <a:pt x="6865576" y="0"/>
                  </a:lnTo>
                  <a:lnTo>
                    <a:pt x="0" y="0"/>
                  </a:lnTo>
                  <a:close/>
                  <a:moveTo>
                    <a:pt x="6804616" y="3041363"/>
                  </a:moveTo>
                  <a:lnTo>
                    <a:pt x="59690" y="3041363"/>
                  </a:lnTo>
                  <a:lnTo>
                    <a:pt x="59690" y="59690"/>
                  </a:lnTo>
                  <a:lnTo>
                    <a:pt x="6804616" y="59690"/>
                  </a:lnTo>
                  <a:lnTo>
                    <a:pt x="6804616" y="3041363"/>
                  </a:lnTo>
                  <a:close/>
                </a:path>
              </a:pathLst>
            </a:custGeom>
            <a:solidFill>
              <a:srgbClr val="37C9EF"/>
            </a:solidFill>
          </p:spPr>
        </p:sp>
      </p:grpSp>
      <p:grpSp>
        <p:nvGrpSpPr>
          <p:cNvPr id="23" name="Group 23"/>
          <p:cNvGrpSpPr/>
          <p:nvPr/>
        </p:nvGrpSpPr>
        <p:grpSpPr>
          <a:xfrm>
            <a:off x="12046948" y="4287592"/>
            <a:ext cx="825602" cy="972803"/>
            <a:chOff x="0" y="0"/>
            <a:chExt cx="1100801" cy="1297070"/>
          </a:xfrm>
        </p:grpSpPr>
        <p:pic>
          <p:nvPicPr>
            <p:cNvPr id="24" name="Picture 2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 l="7565" r="7565"/>
            <a:stretch>
              <a:fillRect/>
            </a:stretch>
          </p:blipFill>
          <p:spPr>
            <a:xfrm>
              <a:off x="0" y="0"/>
              <a:ext cx="1100801" cy="1297070"/>
            </a:xfrm>
            <a:prstGeom prst="rect">
              <a:avLst/>
            </a:prstGeom>
          </p:spPr>
        </p:pic>
        <p:sp>
          <p:nvSpPr>
            <p:cNvPr id="25" name="TextBox 25"/>
            <p:cNvSpPr txBox="1"/>
            <p:nvPr/>
          </p:nvSpPr>
          <p:spPr>
            <a:xfrm>
              <a:off x="143038" y="235100"/>
              <a:ext cx="814727" cy="8036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716"/>
                </a:lnSpc>
                <a:spcBef>
                  <a:spcPct val="0"/>
                </a:spcBef>
              </a:pPr>
              <a:endParaRPr lang="en-US" sz="3600" dirty="0">
                <a:solidFill>
                  <a:srgbClr val="FFFFFF"/>
                </a:solidFill>
                <a:latin typeface="Clear Sans Bold"/>
              </a:endParaRP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4138299" y="6823569"/>
            <a:ext cx="4451844" cy="2071362"/>
            <a:chOff x="0" y="0"/>
            <a:chExt cx="6667622" cy="3102323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6667622" cy="3102323"/>
            </a:xfrm>
            <a:custGeom>
              <a:avLst/>
              <a:gdLst/>
              <a:ahLst/>
              <a:cxnLst/>
              <a:rect l="l" t="t" r="r" b="b"/>
              <a:pathLst>
                <a:path w="6667622" h="3102323">
                  <a:moveTo>
                    <a:pt x="0" y="0"/>
                  </a:moveTo>
                  <a:lnTo>
                    <a:pt x="0" y="3102323"/>
                  </a:lnTo>
                  <a:lnTo>
                    <a:pt x="6667622" y="3102323"/>
                  </a:lnTo>
                  <a:lnTo>
                    <a:pt x="6667622" y="0"/>
                  </a:lnTo>
                  <a:lnTo>
                    <a:pt x="0" y="0"/>
                  </a:lnTo>
                  <a:close/>
                  <a:moveTo>
                    <a:pt x="6606661" y="3041363"/>
                  </a:moveTo>
                  <a:lnTo>
                    <a:pt x="59690" y="3041363"/>
                  </a:lnTo>
                  <a:lnTo>
                    <a:pt x="59690" y="59690"/>
                  </a:lnTo>
                  <a:lnTo>
                    <a:pt x="6606662" y="59690"/>
                  </a:lnTo>
                  <a:lnTo>
                    <a:pt x="6606662" y="3041363"/>
                  </a:lnTo>
                  <a:close/>
                </a:path>
              </a:pathLst>
            </a:custGeom>
            <a:solidFill>
              <a:srgbClr val="13538A"/>
            </a:solidFill>
          </p:spPr>
        </p:sp>
      </p:grpSp>
      <p:grpSp>
        <p:nvGrpSpPr>
          <p:cNvPr id="31" name="Group 31"/>
          <p:cNvGrpSpPr/>
          <p:nvPr/>
        </p:nvGrpSpPr>
        <p:grpSpPr>
          <a:xfrm>
            <a:off x="3725500" y="7372852"/>
            <a:ext cx="825602" cy="972803"/>
            <a:chOff x="0" y="0"/>
            <a:chExt cx="1100801" cy="1297070"/>
          </a:xfrm>
        </p:grpSpPr>
        <p:pic>
          <p:nvPicPr>
            <p:cNvPr id="32" name="Picture 3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 l="7565" r="7565"/>
            <a:stretch>
              <a:fillRect/>
            </a:stretch>
          </p:blipFill>
          <p:spPr>
            <a:xfrm>
              <a:off x="0" y="0"/>
              <a:ext cx="1100801" cy="1297070"/>
            </a:xfrm>
            <a:prstGeom prst="rect">
              <a:avLst/>
            </a:prstGeom>
          </p:spPr>
        </p:pic>
        <p:sp>
          <p:nvSpPr>
            <p:cNvPr id="33" name="TextBox 33"/>
            <p:cNvSpPr txBox="1"/>
            <p:nvPr/>
          </p:nvSpPr>
          <p:spPr>
            <a:xfrm>
              <a:off x="143038" y="235100"/>
              <a:ext cx="814727" cy="8036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716"/>
                </a:lnSpc>
                <a:spcBef>
                  <a:spcPct val="0"/>
                </a:spcBef>
              </a:pPr>
              <a:endParaRPr lang="en-US" sz="3600" dirty="0">
                <a:solidFill>
                  <a:srgbClr val="FFFFFF"/>
                </a:solidFill>
                <a:latin typeface="Clear Sans Bold"/>
              </a:endParaRP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9679581" y="6823569"/>
            <a:ext cx="4451844" cy="2071362"/>
            <a:chOff x="0" y="0"/>
            <a:chExt cx="6667622" cy="3102323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6667622" cy="3102323"/>
            </a:xfrm>
            <a:custGeom>
              <a:avLst/>
              <a:gdLst/>
              <a:ahLst/>
              <a:cxnLst/>
              <a:rect l="l" t="t" r="r" b="b"/>
              <a:pathLst>
                <a:path w="6667622" h="3102323">
                  <a:moveTo>
                    <a:pt x="0" y="0"/>
                  </a:moveTo>
                  <a:lnTo>
                    <a:pt x="0" y="3102323"/>
                  </a:lnTo>
                  <a:lnTo>
                    <a:pt x="6667622" y="3102323"/>
                  </a:lnTo>
                  <a:lnTo>
                    <a:pt x="6667622" y="0"/>
                  </a:lnTo>
                  <a:lnTo>
                    <a:pt x="0" y="0"/>
                  </a:lnTo>
                  <a:close/>
                  <a:moveTo>
                    <a:pt x="6606661" y="3041363"/>
                  </a:moveTo>
                  <a:lnTo>
                    <a:pt x="59690" y="3041363"/>
                  </a:lnTo>
                  <a:lnTo>
                    <a:pt x="59690" y="59690"/>
                  </a:lnTo>
                  <a:lnTo>
                    <a:pt x="6606662" y="59690"/>
                  </a:lnTo>
                  <a:lnTo>
                    <a:pt x="6606662" y="3041363"/>
                  </a:lnTo>
                  <a:close/>
                </a:path>
              </a:pathLst>
            </a:custGeom>
            <a:solidFill>
              <a:srgbClr val="2C92D5"/>
            </a:solidFill>
          </p:spPr>
        </p:sp>
      </p:grpSp>
      <p:grpSp>
        <p:nvGrpSpPr>
          <p:cNvPr id="39" name="Group 39"/>
          <p:cNvGrpSpPr/>
          <p:nvPr/>
        </p:nvGrpSpPr>
        <p:grpSpPr>
          <a:xfrm>
            <a:off x="9266782" y="7372852"/>
            <a:ext cx="825602" cy="972803"/>
            <a:chOff x="0" y="0"/>
            <a:chExt cx="1100801" cy="1297070"/>
          </a:xfrm>
        </p:grpSpPr>
        <p:pic>
          <p:nvPicPr>
            <p:cNvPr id="40" name="Picture 40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 l="7565" r="7565"/>
            <a:stretch>
              <a:fillRect/>
            </a:stretch>
          </p:blipFill>
          <p:spPr>
            <a:xfrm>
              <a:off x="0" y="0"/>
              <a:ext cx="1100801" cy="1297070"/>
            </a:xfrm>
            <a:prstGeom prst="rect">
              <a:avLst/>
            </a:prstGeom>
          </p:spPr>
        </p:pic>
        <p:sp>
          <p:nvSpPr>
            <p:cNvPr id="41" name="TextBox 41"/>
            <p:cNvSpPr txBox="1"/>
            <p:nvPr/>
          </p:nvSpPr>
          <p:spPr>
            <a:xfrm>
              <a:off x="143038" y="235100"/>
              <a:ext cx="814727" cy="8036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716"/>
                </a:lnSpc>
                <a:spcBef>
                  <a:spcPct val="0"/>
                </a:spcBef>
              </a:pPr>
              <a:endParaRPr lang="en-US" sz="3600" dirty="0">
                <a:solidFill>
                  <a:srgbClr val="FFFFFF"/>
                </a:solidFill>
                <a:latin typeface="Clear Sans Bold"/>
              </a:endParaRPr>
            </a:p>
          </p:txBody>
        </p:sp>
      </p:grpSp>
      <p:grpSp>
        <p:nvGrpSpPr>
          <p:cNvPr id="52" name="Group 10"/>
          <p:cNvGrpSpPr/>
          <p:nvPr/>
        </p:nvGrpSpPr>
        <p:grpSpPr>
          <a:xfrm>
            <a:off x="1833008" y="4150930"/>
            <a:ext cx="3520205" cy="1248812"/>
            <a:chOff x="-1254" y="-14076"/>
            <a:chExt cx="4693606" cy="1665082"/>
          </a:xfrm>
        </p:grpSpPr>
        <p:sp>
          <p:nvSpPr>
            <p:cNvPr id="53" name="TextBox 11"/>
            <p:cNvSpPr txBox="1"/>
            <p:nvPr/>
          </p:nvSpPr>
          <p:spPr>
            <a:xfrm>
              <a:off x="1" y="-14076"/>
              <a:ext cx="4692351" cy="5813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54"/>
                </a:lnSpc>
                <a:spcBef>
                  <a:spcPct val="0"/>
                </a:spcBef>
              </a:pPr>
              <a:endParaRPr lang="en-US" sz="2599" spc="100" dirty="0">
                <a:solidFill>
                  <a:srgbClr val="191919"/>
                </a:solidFill>
                <a:latin typeface="Clear Sans Regular Bold"/>
              </a:endParaRPr>
            </a:p>
          </p:txBody>
        </p:sp>
        <p:sp>
          <p:nvSpPr>
            <p:cNvPr id="54" name="TextBox 12"/>
            <p:cNvSpPr txBox="1"/>
            <p:nvPr/>
          </p:nvSpPr>
          <p:spPr>
            <a:xfrm>
              <a:off x="-1254" y="163420"/>
              <a:ext cx="4692351" cy="14875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88"/>
                </a:lnSpc>
              </a:pPr>
              <a:r>
                <a:rPr lang="ru-RU" sz="1925" b="1" spc="96" dirty="0">
                  <a:solidFill>
                    <a:schemeClr val="accent1">
                      <a:lumMod val="75000"/>
                    </a:schemeClr>
                  </a:solidFill>
                  <a:latin typeface="Montserrat Medium" panose="00000600000000000000" pitchFamily="2" charset="-52"/>
                </a:rPr>
                <a:t>ВИДИМОСТЬ БРЕНДА, СЕГМЕНТАЦИЯ ЦА, АДРЕСНАЯ РАССЫЛКА</a:t>
              </a:r>
              <a:endParaRPr lang="en-US" sz="1925" b="1" spc="96" dirty="0">
                <a:solidFill>
                  <a:schemeClr val="accent1">
                    <a:lumMod val="75000"/>
                  </a:schemeClr>
                </a:solidFill>
                <a:latin typeface="Montserrat Medium" panose="00000600000000000000" pitchFamily="2" charset="-52"/>
              </a:endParaRPr>
            </a:p>
          </p:txBody>
        </p:sp>
      </p:grpSp>
      <p:grpSp>
        <p:nvGrpSpPr>
          <p:cNvPr id="61" name="Group 10"/>
          <p:cNvGrpSpPr/>
          <p:nvPr/>
        </p:nvGrpSpPr>
        <p:grpSpPr>
          <a:xfrm>
            <a:off x="7289557" y="4150930"/>
            <a:ext cx="3887897" cy="1156583"/>
            <a:chOff x="0" y="-14076"/>
            <a:chExt cx="5183862" cy="1542110"/>
          </a:xfrm>
        </p:grpSpPr>
        <p:sp>
          <p:nvSpPr>
            <p:cNvPr id="62" name="TextBox 11"/>
            <p:cNvSpPr txBox="1"/>
            <p:nvPr/>
          </p:nvSpPr>
          <p:spPr>
            <a:xfrm>
              <a:off x="0" y="-14076"/>
              <a:ext cx="4692351" cy="5813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54"/>
                </a:lnSpc>
                <a:spcBef>
                  <a:spcPct val="0"/>
                </a:spcBef>
              </a:pPr>
              <a:endParaRPr lang="en-US" sz="2599" spc="100" dirty="0">
                <a:solidFill>
                  <a:srgbClr val="191919"/>
                </a:solidFill>
                <a:latin typeface="Clear Sans Regular Bold"/>
              </a:endParaRPr>
            </a:p>
          </p:txBody>
        </p:sp>
        <p:sp>
          <p:nvSpPr>
            <p:cNvPr id="63" name="TextBox 12"/>
            <p:cNvSpPr txBox="1"/>
            <p:nvPr/>
          </p:nvSpPr>
          <p:spPr>
            <a:xfrm>
              <a:off x="88739" y="40448"/>
              <a:ext cx="5095123" cy="148758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888"/>
                </a:lnSpc>
              </a:pPr>
              <a:r>
                <a:rPr lang="ru-RU" sz="1925" b="1" spc="96" dirty="0">
                  <a:solidFill>
                    <a:schemeClr val="accent1">
                      <a:lumMod val="75000"/>
                    </a:schemeClr>
                  </a:solidFill>
                  <a:latin typeface="Montserrat Medium" panose="00000600000000000000" pitchFamily="2" charset="-52"/>
                </a:rPr>
                <a:t>ФОРМИРОВАНИЕ РЕЕСТРА ДРУЖЕСТВЕННЫХ САЙТОВ, РЕЕСТРА ЛОМ</a:t>
              </a:r>
              <a:endParaRPr lang="en-US" sz="1925" b="1" spc="96" dirty="0">
                <a:solidFill>
                  <a:schemeClr val="accent1">
                    <a:lumMod val="75000"/>
                  </a:schemeClr>
                </a:solidFill>
                <a:latin typeface="Montserrat Medium" panose="00000600000000000000" pitchFamily="2" charset="-52"/>
              </a:endParaRPr>
            </a:p>
          </p:txBody>
        </p:sp>
      </p:grpSp>
      <p:grpSp>
        <p:nvGrpSpPr>
          <p:cNvPr id="64" name="Group 10"/>
          <p:cNvGrpSpPr/>
          <p:nvPr/>
        </p:nvGrpSpPr>
        <p:grpSpPr>
          <a:xfrm>
            <a:off x="4604119" y="7157833"/>
            <a:ext cx="3520205" cy="1248812"/>
            <a:chOff x="-1254" y="-14076"/>
            <a:chExt cx="4693606" cy="1665082"/>
          </a:xfrm>
        </p:grpSpPr>
        <p:sp>
          <p:nvSpPr>
            <p:cNvPr id="65" name="TextBox 11"/>
            <p:cNvSpPr txBox="1"/>
            <p:nvPr/>
          </p:nvSpPr>
          <p:spPr>
            <a:xfrm>
              <a:off x="1" y="-14076"/>
              <a:ext cx="4692351" cy="5813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54"/>
                </a:lnSpc>
                <a:spcBef>
                  <a:spcPct val="0"/>
                </a:spcBef>
              </a:pPr>
              <a:endParaRPr lang="en-US" sz="2599" spc="100" dirty="0">
                <a:solidFill>
                  <a:srgbClr val="191919"/>
                </a:solidFill>
                <a:latin typeface="Clear Sans Regular Bold"/>
              </a:endParaRPr>
            </a:p>
          </p:txBody>
        </p:sp>
        <p:sp>
          <p:nvSpPr>
            <p:cNvPr id="66" name="TextBox 12"/>
            <p:cNvSpPr txBox="1"/>
            <p:nvPr/>
          </p:nvSpPr>
          <p:spPr>
            <a:xfrm>
              <a:off x="-1254" y="163420"/>
              <a:ext cx="4692351" cy="14875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88"/>
                </a:lnSpc>
              </a:pPr>
              <a:r>
                <a:rPr lang="ru-RU" sz="1925" b="1" spc="96" dirty="0">
                  <a:solidFill>
                    <a:schemeClr val="accent1">
                      <a:lumMod val="75000"/>
                    </a:schemeClr>
                  </a:solidFill>
                  <a:latin typeface="Montserrat Medium" panose="00000600000000000000" pitchFamily="2" charset="-52"/>
                </a:rPr>
                <a:t>НИВЕЛИРОВАНИЕ НЕГАТИВНОЙ</a:t>
              </a:r>
            </a:p>
            <a:p>
              <a:pPr algn="ctr">
                <a:lnSpc>
                  <a:spcPts val="2888"/>
                </a:lnSpc>
              </a:pPr>
              <a:r>
                <a:rPr lang="ru-RU" sz="1925" b="1" spc="96" dirty="0">
                  <a:solidFill>
                    <a:schemeClr val="accent1">
                      <a:lumMod val="75000"/>
                    </a:schemeClr>
                  </a:solidFill>
                  <a:latin typeface="Montserrat Medium" panose="00000600000000000000" pitchFamily="2" charset="-52"/>
                </a:rPr>
                <a:t>ПОВЕСТКИ</a:t>
              </a:r>
              <a:endParaRPr lang="en-US" sz="1925" b="1" spc="96" dirty="0">
                <a:solidFill>
                  <a:schemeClr val="accent1">
                    <a:lumMod val="75000"/>
                  </a:schemeClr>
                </a:solidFill>
                <a:latin typeface="Montserrat Medium" panose="00000600000000000000" pitchFamily="2" charset="-52"/>
              </a:endParaRPr>
            </a:p>
          </p:txBody>
        </p:sp>
      </p:grpSp>
      <p:grpSp>
        <p:nvGrpSpPr>
          <p:cNvPr id="67" name="Group 10"/>
          <p:cNvGrpSpPr/>
          <p:nvPr/>
        </p:nvGrpSpPr>
        <p:grpSpPr>
          <a:xfrm>
            <a:off x="12784598" y="4101308"/>
            <a:ext cx="3877611" cy="1487587"/>
            <a:chOff x="0" y="-46014"/>
            <a:chExt cx="5170148" cy="1983449"/>
          </a:xfrm>
        </p:grpSpPr>
        <p:sp>
          <p:nvSpPr>
            <p:cNvPr id="68" name="TextBox 11"/>
            <p:cNvSpPr txBox="1"/>
            <p:nvPr/>
          </p:nvSpPr>
          <p:spPr>
            <a:xfrm>
              <a:off x="0" y="-14075"/>
              <a:ext cx="4692352" cy="5813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54"/>
                </a:lnSpc>
                <a:spcBef>
                  <a:spcPct val="0"/>
                </a:spcBef>
              </a:pPr>
              <a:endParaRPr lang="en-US" sz="2599" spc="100" dirty="0">
                <a:solidFill>
                  <a:srgbClr val="191919"/>
                </a:solidFill>
                <a:latin typeface="Clear Sans Regular Bold"/>
              </a:endParaRPr>
            </a:p>
          </p:txBody>
        </p:sp>
        <p:sp>
          <p:nvSpPr>
            <p:cNvPr id="69" name="TextBox 12"/>
            <p:cNvSpPr txBox="1"/>
            <p:nvPr/>
          </p:nvSpPr>
          <p:spPr>
            <a:xfrm>
              <a:off x="477796" y="-46014"/>
              <a:ext cx="4692352" cy="198344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88"/>
                </a:lnSpc>
              </a:pPr>
              <a:r>
                <a:rPr lang="ru-RU" sz="1925" b="1" spc="96" dirty="0">
                  <a:solidFill>
                    <a:schemeClr val="accent1">
                      <a:lumMod val="75000"/>
                    </a:schemeClr>
                  </a:solidFill>
                  <a:latin typeface="Montserrat Medium" panose="00000600000000000000" pitchFamily="2" charset="-52"/>
                </a:rPr>
                <a:t>ПОКАЗЫВАЕТ РЕАЛЬНЫЕ ПРОБЛЕМЫ ЦА, ПОТРЕБННОСТЬ В УСЛУГАХ</a:t>
              </a:r>
              <a:endParaRPr lang="en-US" sz="1925" b="1" spc="96" dirty="0">
                <a:solidFill>
                  <a:schemeClr val="accent1">
                    <a:lumMod val="75000"/>
                  </a:schemeClr>
                </a:solidFill>
                <a:latin typeface="Montserrat Medium" panose="00000600000000000000" pitchFamily="2" charset="-52"/>
              </a:endParaRPr>
            </a:p>
          </p:txBody>
        </p:sp>
      </p:grpSp>
      <p:grpSp>
        <p:nvGrpSpPr>
          <p:cNvPr id="70" name="Group 10"/>
          <p:cNvGrpSpPr/>
          <p:nvPr/>
        </p:nvGrpSpPr>
        <p:grpSpPr>
          <a:xfrm>
            <a:off x="9985106" y="7060487"/>
            <a:ext cx="4108418" cy="1620709"/>
            <a:chOff x="-1256" y="-14076"/>
            <a:chExt cx="5477890" cy="2160945"/>
          </a:xfrm>
        </p:grpSpPr>
        <p:sp>
          <p:nvSpPr>
            <p:cNvPr id="71" name="TextBox 11"/>
            <p:cNvSpPr txBox="1"/>
            <p:nvPr/>
          </p:nvSpPr>
          <p:spPr>
            <a:xfrm>
              <a:off x="0" y="-14076"/>
              <a:ext cx="4692351" cy="5813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54"/>
                </a:lnSpc>
                <a:spcBef>
                  <a:spcPct val="0"/>
                </a:spcBef>
              </a:pPr>
              <a:endParaRPr lang="en-US" sz="2599" spc="100" dirty="0">
                <a:solidFill>
                  <a:srgbClr val="191919"/>
                </a:solidFill>
                <a:latin typeface="Clear Sans Regular Bold"/>
              </a:endParaRPr>
            </a:p>
          </p:txBody>
        </p:sp>
        <p:sp>
          <p:nvSpPr>
            <p:cNvPr id="72" name="TextBox 12"/>
            <p:cNvSpPr txBox="1"/>
            <p:nvPr/>
          </p:nvSpPr>
          <p:spPr>
            <a:xfrm>
              <a:off x="-1256" y="163420"/>
              <a:ext cx="5477890" cy="198344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888"/>
                </a:lnSpc>
              </a:pPr>
              <a:r>
                <a:rPr lang="ru-RU" sz="1925" b="1" spc="96" dirty="0">
                  <a:solidFill>
                    <a:schemeClr val="accent1">
                      <a:lumMod val="75000"/>
                    </a:schemeClr>
                  </a:solidFill>
                  <a:latin typeface="Montserrat Medium" panose="00000600000000000000" pitchFamily="2" charset="-52"/>
                </a:rPr>
                <a:t>ЭФФЕКТИВНАЯ СТРАТЕГИЯ ПОЗИЦИОНИРОВАНИЯ И ИНФОРМАЦИОННАЯ КОМПАНИЯ</a:t>
              </a:r>
              <a:endParaRPr lang="en-US" sz="1925" b="1" spc="96" dirty="0">
                <a:solidFill>
                  <a:schemeClr val="accent1">
                    <a:lumMod val="75000"/>
                  </a:schemeClr>
                </a:solidFill>
                <a:latin typeface="Montserrat Medium" panose="00000600000000000000" pitchFamily="2" charset="-5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173908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310176"/>
            <a:ext cx="17596568" cy="9898070"/>
          </a:xfrm>
        </p:spPr>
      </p:pic>
      <p:sp>
        <p:nvSpPr>
          <p:cNvPr id="5" name="TextBox 4"/>
          <p:cNvSpPr txBox="1"/>
          <p:nvPr/>
        </p:nvSpPr>
        <p:spPr>
          <a:xfrm>
            <a:off x="2377156" y="8110567"/>
            <a:ext cx="2539826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400" dirty="0">
                <a:solidFill>
                  <a:srgbClr val="E85029"/>
                </a:solidFill>
                <a:latin typeface="Montserrat" panose="00000500000000000000" pitchFamily="2" charset="-52"/>
              </a:rPr>
              <a:t>Обучение женщин в декрете</a:t>
            </a:r>
          </a:p>
          <a:p>
            <a:endParaRPr lang="ru-RU" sz="2700" dirty="0">
              <a:latin typeface="Montserrat" panose="00000500000000000000" pitchFamily="2" charset="-5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60825" y="8110567"/>
            <a:ext cx="2666621" cy="1985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400" dirty="0">
                <a:solidFill>
                  <a:srgbClr val="E85029"/>
                </a:solidFill>
                <a:latin typeface="Montserrat" panose="00000500000000000000" pitchFamily="2" charset="-52"/>
              </a:rPr>
              <a:t>Обучение людей </a:t>
            </a:r>
          </a:p>
          <a:p>
            <a:pPr lvl="0"/>
            <a:r>
              <a:rPr lang="ru-RU" sz="2400" dirty="0">
                <a:solidFill>
                  <a:srgbClr val="E85029"/>
                </a:solidFill>
                <a:latin typeface="Montserrat" panose="00000500000000000000" pitchFamily="2" charset="-52"/>
              </a:rPr>
              <a:t>старшего поколения</a:t>
            </a:r>
          </a:p>
          <a:p>
            <a:endParaRPr lang="ru-RU" sz="2700" dirty="0">
              <a:latin typeface="Montserrat" panose="00000500000000000000" pitchFamily="2" charset="-5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144000" y="8202899"/>
            <a:ext cx="3922125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400" dirty="0">
                <a:solidFill>
                  <a:srgbClr val="E85029"/>
                </a:solidFill>
                <a:latin typeface="Montserrat" panose="00000500000000000000" pitchFamily="2" charset="-52"/>
              </a:rPr>
              <a:t>Сетевой </a:t>
            </a:r>
            <a:r>
              <a:rPr lang="ru-RU" sz="2400" dirty="0" err="1">
                <a:solidFill>
                  <a:srgbClr val="E85029"/>
                </a:solidFill>
                <a:latin typeface="Montserrat" panose="00000500000000000000" pitchFamily="2" charset="-52"/>
              </a:rPr>
              <a:t>профориентационный</a:t>
            </a:r>
            <a:r>
              <a:rPr lang="ru-RU" sz="2400" dirty="0">
                <a:solidFill>
                  <a:srgbClr val="E85029"/>
                </a:solidFill>
                <a:latin typeface="Montserrat" panose="00000500000000000000" pitchFamily="2" charset="-52"/>
              </a:rPr>
              <a:t> проект</a:t>
            </a:r>
          </a:p>
          <a:p>
            <a:endParaRPr lang="ru-RU" sz="2700" dirty="0">
              <a:latin typeface="Montserrat" panose="00000500000000000000" pitchFamily="2" charset="-5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382896" y="8295233"/>
            <a:ext cx="326898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400" dirty="0">
                <a:solidFill>
                  <a:srgbClr val="E85029"/>
                </a:solidFill>
                <a:latin typeface="Montserrat" panose="00000500000000000000" pitchFamily="2" charset="-52"/>
              </a:rPr>
              <a:t>Занятость молодежи</a:t>
            </a:r>
          </a:p>
          <a:p>
            <a:endParaRPr lang="ru-RU" sz="2700" dirty="0">
              <a:latin typeface="Montserrat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2168406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7300" y="547689"/>
            <a:ext cx="16456269" cy="1679697"/>
          </a:xfrm>
        </p:spPr>
        <p:txBody>
          <a:bodyPr>
            <a:normAutofit/>
          </a:bodyPr>
          <a:lstStyle/>
          <a:p>
            <a:pPr algn="just"/>
            <a:r>
              <a:rPr lang="ru-RU" sz="3600" b="1" dirty="0" err="1">
                <a:solidFill>
                  <a:schemeClr val="accent1">
                    <a:lumMod val="75000"/>
                  </a:schemeClr>
                </a:solidFill>
              </a:rPr>
              <a:t>МедиаРейтинг</a:t>
            </a: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</a:rPr>
              <a:t> людей оценивает общий уровень информационной среды за определенный период времени, суммируя единичные индексы всех сообщений с упоминанием человека. За </a:t>
            </a:r>
            <a:r>
              <a:rPr lang="en-US" sz="3600" b="1" dirty="0">
                <a:solidFill>
                  <a:schemeClr val="accent1">
                    <a:lumMod val="75000"/>
                  </a:schemeClr>
                </a:solidFill>
              </a:rPr>
              <a:t>III </a:t>
            </a: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</a:rPr>
              <a:t>квартала 2021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91" r="2824"/>
          <a:stretch/>
        </p:blipFill>
        <p:spPr>
          <a:xfrm>
            <a:off x="152401" y="3540371"/>
            <a:ext cx="5955324" cy="5291870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7386" y="3540369"/>
            <a:ext cx="6113913" cy="499307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46185" y="2747556"/>
            <a:ext cx="3010413" cy="415484"/>
          </a:xfrm>
          <a:prstGeom prst="rect">
            <a:avLst/>
          </a:prstGeom>
          <a:noFill/>
        </p:spPr>
        <p:txBody>
          <a:bodyPr wrap="none" lIns="137147" tIns="68573" rIns="137147" bIns="68573" rtlCol="0">
            <a:spAutoFit/>
          </a:bodyPr>
          <a:lstStyle/>
          <a:p>
            <a:pPr defTabSz="1371464"/>
            <a:r>
              <a:rPr lang="ru-RU" dirty="0">
                <a:solidFill>
                  <a:srgbClr val="ED7D31">
                    <a:lumMod val="75000"/>
                  </a:srgbClr>
                </a:solidFill>
              </a:rPr>
              <a:t>Политика и Администрация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12" r="3607"/>
          <a:stretch/>
        </p:blipFill>
        <p:spPr>
          <a:xfrm>
            <a:off x="12285806" y="3444906"/>
            <a:ext cx="5178378" cy="5184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726917" y="2772000"/>
            <a:ext cx="3040999" cy="415484"/>
          </a:xfrm>
          <a:prstGeom prst="rect">
            <a:avLst/>
          </a:prstGeom>
          <a:noFill/>
        </p:spPr>
        <p:txBody>
          <a:bodyPr wrap="none" lIns="137147" tIns="68573" rIns="137147" bIns="68573" rtlCol="0">
            <a:spAutoFit/>
          </a:bodyPr>
          <a:lstStyle/>
          <a:p>
            <a:pPr defTabSz="1371464"/>
            <a:r>
              <a:rPr lang="ru-RU" dirty="0">
                <a:solidFill>
                  <a:srgbClr val="ED7D31">
                    <a:lumMod val="75000"/>
                  </a:srgbClr>
                </a:solidFill>
              </a:rPr>
              <a:t>Начальники Департаментов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942280" y="2772000"/>
            <a:ext cx="3872492" cy="415484"/>
          </a:xfrm>
          <a:prstGeom prst="rect">
            <a:avLst/>
          </a:prstGeom>
          <a:noFill/>
        </p:spPr>
        <p:txBody>
          <a:bodyPr wrap="square" lIns="137147" tIns="68573" rIns="137147" bIns="68573" rtlCol="0">
            <a:spAutoFit/>
          </a:bodyPr>
          <a:lstStyle/>
          <a:p>
            <a:pPr defTabSz="1371464"/>
            <a:r>
              <a:rPr lang="ru-RU" dirty="0">
                <a:solidFill>
                  <a:srgbClr val="ED7D31">
                    <a:lumMod val="75000"/>
                  </a:srgbClr>
                </a:solidFill>
              </a:rPr>
              <a:t>Томские персоналии</a:t>
            </a:r>
          </a:p>
        </p:txBody>
      </p:sp>
    </p:spTree>
    <p:extLst>
      <p:ext uri="{BB962C8B-B14F-4D97-AF65-F5344CB8AC3E}">
        <p14:creationId xmlns:p14="http://schemas.microsoft.com/office/powerpoint/2010/main" val="18039853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1548</TotalTime>
  <Words>161</Words>
  <Application>Microsoft Office PowerPoint</Application>
  <PresentationFormat>Произвольный</PresentationFormat>
  <Paragraphs>56</Paragraphs>
  <Slides>9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21" baseType="lpstr">
      <vt:lpstr>Montserrat</vt:lpstr>
      <vt:lpstr>Clear Sans Bold</vt:lpstr>
      <vt:lpstr>Clear Sans Regular</vt:lpstr>
      <vt:lpstr>Gotham Pro Medium</vt:lpstr>
      <vt:lpstr>Clear Sans Regular Bold</vt:lpstr>
      <vt:lpstr>Montserrat Medium</vt:lpstr>
      <vt:lpstr>Arial</vt:lpstr>
      <vt:lpstr>Calibri Light</vt:lpstr>
      <vt:lpstr>Gotham Pro</vt:lpstr>
      <vt:lpstr>Calibri</vt:lpstr>
      <vt:lpstr>Office Theme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МедиаРейтинг людей оценивает общий уровень информационной среды за определенный период времени, суммируя единичные индексы всех сообщений с упоминанием человека. За III квартала 2021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polin</dc:creator>
  <cp:lastModifiedBy>Андрей Михайлович Жданов</cp:lastModifiedBy>
  <cp:revision>8</cp:revision>
  <cp:lastPrinted>2021-11-25T09:55:38Z</cp:lastPrinted>
  <dcterms:created xsi:type="dcterms:W3CDTF">2006-08-16T00:00:00Z</dcterms:created>
  <dcterms:modified xsi:type="dcterms:W3CDTF">2021-11-26T06:06:20Z</dcterms:modified>
  <dc:identifier>DAEwn9iTmyM</dc:identifier>
</cp:coreProperties>
</file>