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sldIdLst>
    <p:sldId id="2147376635" r:id="rId2"/>
    <p:sldId id="720" r:id="rId3"/>
    <p:sldId id="723" r:id="rId4"/>
    <p:sldId id="2147376634" r:id="rId5"/>
    <p:sldId id="2147376599" r:id="rId6"/>
    <p:sldId id="2147376604" r:id="rId7"/>
    <p:sldId id="2147376606" r:id="rId8"/>
    <p:sldId id="2147376633" r:id="rId9"/>
    <p:sldId id="2147376631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Font Awesome 6 Pro Solid" panose="02000903000000000000" pitchFamily="50" charset="0"/>
      <p:bold r:id="rId16"/>
    </p:embeddedFont>
    <p:embeddedFont>
      <p:font typeface="Montserrat" panose="00000500000000000000" pitchFamily="2" charset="-52"/>
      <p:regular r:id="rId17"/>
      <p:bold r:id="rId18"/>
      <p:italic r:id="rId19"/>
      <p:boldItalic r:id="rId20"/>
    </p:embeddedFont>
    <p:embeddedFont>
      <p:font typeface="Montserrat SemiBold" panose="00000700000000000000" pitchFamily="2" charset="-52"/>
      <p:bold r:id="rId21"/>
      <p:boldItalic r:id="rId22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orient="horz" pos="640" userDrawn="1">
          <p15:clr>
            <a:srgbClr val="A4A3A4"/>
          </p15:clr>
        </p15:guide>
        <p15:guide id="10" orient="horz" pos="958" userDrawn="1">
          <p15:clr>
            <a:srgbClr val="A4A3A4"/>
          </p15:clr>
        </p15:guide>
        <p15:guide id="11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рат Агаларович Джалилов" initials="МАД" lastIdx="1" clrIdx="0">
    <p:extLst>
      <p:ext uri="{19B8F6BF-5375-455C-9EA6-DF929625EA0E}">
        <p15:presenceInfo xmlns:p15="http://schemas.microsoft.com/office/powerpoint/2012/main" userId="Марат Агаларович Джалилов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B3E7"/>
    <a:srgbClr val="004899"/>
    <a:srgbClr val="E5481D"/>
    <a:srgbClr val="FF6801"/>
    <a:srgbClr val="D9222A"/>
    <a:srgbClr val="E6481D"/>
    <a:srgbClr val="DE5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8" autoAdjust="0"/>
    <p:restoredTop sz="96165" autoAdjust="0"/>
  </p:normalViewPr>
  <p:slideViewPr>
    <p:cSldViewPr snapToGrid="0">
      <p:cViewPr varScale="1">
        <p:scale>
          <a:sx n="109" d="100"/>
          <a:sy n="109" d="100"/>
        </p:scale>
        <p:origin x="115" y="288"/>
      </p:cViewPr>
      <p:guideLst>
        <p:guide orient="horz" pos="640"/>
        <p:guide orient="horz" pos="95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A5EF3CA-8FAC-4FAE-896A-B24A77C1E6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2D22577-0B0B-4E22-8727-802D399045F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A9A20-1371-454F-AC46-3A0B240139E8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B37EEF98-7227-46C6-BBBC-C8ED60DCBE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CF42F756-E6C6-4E75-A429-0077F965DE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6FB996-031D-4C28-9567-5177F737FC7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931F15-33AB-466B-A147-9D11A3062C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ACA78-443A-4A3A-8DEA-FA015FD6C23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029918-C7F2-4D1B-B4EC-EBAACF7998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C1A9ED4-4156-4A73-903E-7A5C347D50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>
          <a:xfrm>
            <a:off x="10607846" y="367451"/>
            <a:ext cx="1098690" cy="432000"/>
          </a:xfrm>
          <a:prstGeom prst="rect">
            <a:avLst/>
          </a:prstGeom>
          <a:ln w="0">
            <a:noFill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B93BB34-7E86-46F2-B7BC-E08E9CE5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576" y="6504306"/>
            <a:ext cx="4794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rgbClr val="69B3E7"/>
                </a:solidFill>
                <a:latin typeface="Calibri" panose="020F0502020204030204" pitchFamily="34" charset="0"/>
              </a:defRPr>
            </a:lvl1pPr>
          </a:lstStyle>
          <a:p>
            <a:pPr algn="ctr"/>
            <a:fld id="{7D1DD26F-FA5D-6E49-9D6E-F0596D50FBB9}" type="slidenum">
              <a:rPr lang="x-none" sz="1000" smtClean="0"/>
              <a:pPr algn="ctr"/>
              <a:t>‹#›</a:t>
            </a:fld>
            <a:endParaRPr lang="x-none" sz="1000" dirty="0"/>
          </a:p>
        </p:txBody>
      </p:sp>
      <p:pic>
        <p:nvPicPr>
          <p:cNvPr id="5" name="Graphic 9">
            <a:extLst>
              <a:ext uri="{FF2B5EF4-FFF2-40B4-BE49-F238E27FC236}">
                <a16:creationId xmlns:a16="http://schemas.microsoft.com/office/drawing/2014/main" id="{4D02FC74-0532-41A3-B46C-02F45961D7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26829" y="507759"/>
            <a:ext cx="1495553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92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86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19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6DFEE45-8121-43F5-AAC7-AC7A45CD955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6993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C1A9ED4-4156-4A73-903E-7A5C347D50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>
          <a:xfrm>
            <a:off x="10607846" y="367451"/>
            <a:ext cx="1098690" cy="432000"/>
          </a:xfrm>
          <a:prstGeom prst="rect">
            <a:avLst/>
          </a:prstGeom>
          <a:ln w="0">
            <a:noFill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B93BB34-7E86-46F2-B7BC-E08E9CE5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576" y="6504306"/>
            <a:ext cx="4794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rgbClr val="69B3E7"/>
                </a:solidFill>
                <a:latin typeface="Calibri" panose="020F0502020204030204" pitchFamily="34" charset="0"/>
              </a:defRPr>
            </a:lvl1pPr>
          </a:lstStyle>
          <a:p>
            <a:pPr algn="ctr"/>
            <a:fld id="{7D1DD26F-FA5D-6E49-9D6E-F0596D50FBB9}" type="slidenum">
              <a:rPr lang="x-none" sz="1000" smtClean="0"/>
              <a:pPr algn="ctr"/>
              <a:t>‹#›</a:t>
            </a:fld>
            <a:endParaRPr lang="x-none" sz="1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2AA347-5B31-48FD-B1F0-8B2CAD258F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rgbClr val="0070C0">
                <a:tint val="45000"/>
                <a:satMod val="400000"/>
              </a:srgbClr>
            </a:duotone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464"/>
            <a:ext cx="6240122" cy="65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65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C1A9ED4-4156-4A73-903E-7A5C347D50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>
          <a:xfrm>
            <a:off x="10607846" y="367451"/>
            <a:ext cx="1098690" cy="432000"/>
          </a:xfrm>
          <a:prstGeom prst="rect">
            <a:avLst/>
          </a:prstGeom>
          <a:ln w="0">
            <a:noFill/>
          </a:ln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5EB2C56-E919-4F50-A673-7D1D370DB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576" y="6504306"/>
            <a:ext cx="4794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rgbClr val="69B3E7"/>
                </a:solidFill>
                <a:latin typeface="Calibri" panose="020F0502020204030204" pitchFamily="34" charset="0"/>
              </a:defRPr>
            </a:lvl1pPr>
          </a:lstStyle>
          <a:p>
            <a:pPr algn="ctr"/>
            <a:fld id="{7D1DD26F-FA5D-6E49-9D6E-F0596D50FBB9}" type="slidenum">
              <a:rPr lang="x-none" sz="1000" smtClean="0"/>
              <a:pPr algn="ctr"/>
              <a:t>‹#›</a:t>
            </a:fld>
            <a:endParaRPr lang="x-none" sz="1000" dirty="0"/>
          </a:p>
        </p:txBody>
      </p:sp>
    </p:spTree>
    <p:extLst>
      <p:ext uri="{BB962C8B-B14F-4D97-AF65-F5344CB8AC3E}">
        <p14:creationId xmlns:p14="http://schemas.microsoft.com/office/powerpoint/2010/main" val="1313294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8">
            <a:extLst>
              <a:ext uri="{FF2B5EF4-FFF2-40B4-BE49-F238E27FC236}">
                <a16:creationId xmlns:a16="http://schemas.microsoft.com/office/drawing/2014/main" id="{B8282C4E-0464-4699-BAEB-4C667258EEDA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0" y="-1"/>
            <a:ext cx="12192000" cy="686058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C1A9ED4-4156-4A73-903E-7A5C347D50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>
          <a:xfrm>
            <a:off x="10607846" y="367451"/>
            <a:ext cx="1098690" cy="432000"/>
          </a:xfrm>
          <a:prstGeom prst="rect">
            <a:avLst/>
          </a:prstGeom>
          <a:ln w="0"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2F09D8-8838-4BDA-8903-0CEDAF7A0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576" y="6504306"/>
            <a:ext cx="4794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rgbClr val="69B3E7"/>
                </a:solidFill>
                <a:latin typeface="Calibri" panose="020F0502020204030204" pitchFamily="34" charset="0"/>
              </a:defRPr>
            </a:lvl1pPr>
          </a:lstStyle>
          <a:p>
            <a:pPr algn="ctr"/>
            <a:fld id="{7D1DD26F-FA5D-6E49-9D6E-F0596D50FBB9}" type="slidenum">
              <a:rPr lang="x-none" sz="1000" smtClean="0"/>
              <a:pPr algn="ctr"/>
              <a:t>‹#›</a:t>
            </a:fld>
            <a:endParaRPr lang="x-none" sz="1000" dirty="0"/>
          </a:p>
        </p:txBody>
      </p:sp>
    </p:spTree>
    <p:extLst>
      <p:ext uri="{BB962C8B-B14F-4D97-AF65-F5344CB8AC3E}">
        <p14:creationId xmlns:p14="http://schemas.microsoft.com/office/powerpoint/2010/main" val="2024805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492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80C798-15CD-40A9-BD19-14621473B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14" r="169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9F010BE-781B-4EBC-8096-EC254B0ECE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8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6E924D-A499-4A9E-A1CB-2913E8B61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166" y="357291"/>
            <a:ext cx="1080000" cy="432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119177-E16B-44A5-810A-8FDEDECE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576" y="6504306"/>
            <a:ext cx="4794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rgbClr val="69B3E7"/>
                </a:solidFill>
                <a:latin typeface="Calibri" panose="020F0502020204030204" pitchFamily="34" charset="0"/>
              </a:defRPr>
            </a:lvl1pPr>
          </a:lstStyle>
          <a:p>
            <a:pPr algn="ctr"/>
            <a:fld id="{7D1DD26F-FA5D-6E49-9D6E-F0596D50FBB9}" type="slidenum">
              <a:rPr lang="x-none" sz="1000" smtClean="0"/>
              <a:pPr algn="ctr"/>
              <a:t>‹#›</a:t>
            </a:fld>
            <a:endParaRPr lang="x-none" sz="1000" dirty="0"/>
          </a:p>
        </p:txBody>
      </p:sp>
    </p:spTree>
    <p:extLst>
      <p:ext uri="{BB962C8B-B14F-4D97-AF65-F5344CB8AC3E}">
        <p14:creationId xmlns:p14="http://schemas.microsoft.com/office/powerpoint/2010/main" val="1171378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AEE7DB1-4147-461A-B7FC-07A3828F09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6E924D-A499-4A9E-A1CB-2913E8B61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8166" y="357291"/>
            <a:ext cx="1080000" cy="4320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E45AD9-AF41-4B0F-9EA0-575B941A5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576" y="6504306"/>
            <a:ext cx="4794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rgbClr val="69B3E7"/>
                </a:solidFill>
                <a:latin typeface="Calibri" panose="020F0502020204030204" pitchFamily="34" charset="0"/>
              </a:defRPr>
            </a:lvl1pPr>
          </a:lstStyle>
          <a:p>
            <a:pPr algn="ctr"/>
            <a:fld id="{7D1DD26F-FA5D-6E49-9D6E-F0596D50FBB9}" type="slidenum">
              <a:rPr lang="x-none" sz="1000" smtClean="0"/>
              <a:pPr algn="ctr"/>
              <a:t>‹#›</a:t>
            </a:fld>
            <a:endParaRPr lang="x-none" sz="1000" dirty="0"/>
          </a:p>
        </p:txBody>
      </p:sp>
    </p:spTree>
    <p:extLst>
      <p:ext uri="{BB962C8B-B14F-4D97-AF65-F5344CB8AC3E}">
        <p14:creationId xmlns:p14="http://schemas.microsoft.com/office/powerpoint/2010/main" val="2972899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7">
            <a:extLst>
              <a:ext uri="{FF2B5EF4-FFF2-40B4-BE49-F238E27FC236}">
                <a16:creationId xmlns:a16="http://schemas.microsoft.com/office/drawing/2014/main" id="{C38AFC8A-0D21-4F76-876B-A4127997DD70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2296" y="-1292"/>
            <a:ext cx="12189706" cy="68592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6E924D-A499-4A9E-A1CB-2913E8B61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8166" y="357291"/>
            <a:ext cx="1080000" cy="432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5882A4-1C68-4421-B903-13BA4D172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576" y="6504306"/>
            <a:ext cx="4794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rgbClr val="69B3E7"/>
                </a:solidFill>
                <a:latin typeface="Calibri" panose="020F0502020204030204" pitchFamily="34" charset="0"/>
              </a:defRPr>
            </a:lvl1pPr>
          </a:lstStyle>
          <a:p>
            <a:pPr algn="ctr"/>
            <a:fld id="{7D1DD26F-FA5D-6E49-9D6E-F0596D50FBB9}" type="slidenum">
              <a:rPr lang="x-none" sz="1000" smtClean="0"/>
              <a:pPr algn="ctr"/>
              <a:t>‹#›</a:t>
            </a:fld>
            <a:endParaRPr lang="x-none" sz="1000" dirty="0"/>
          </a:p>
        </p:txBody>
      </p:sp>
    </p:spTree>
    <p:extLst>
      <p:ext uri="{BB962C8B-B14F-4D97-AF65-F5344CB8AC3E}">
        <p14:creationId xmlns:p14="http://schemas.microsoft.com/office/powerpoint/2010/main" val="552136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Custom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BA8558F-AEF4-3076-4F7F-CE760BAFBF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7368" y="-7257"/>
            <a:ext cx="5266445" cy="6868678"/>
          </a:xfrm>
          <a:custGeom>
            <a:avLst/>
            <a:gdLst>
              <a:gd name="csX0" fmla="*/ 0 w 5286375"/>
              <a:gd name="csY0" fmla="*/ 3429000 h 6858000"/>
              <a:gd name="csX1" fmla="*/ 504804 w 5286375"/>
              <a:gd name="csY1" fmla="*/ 1309766 h 6858000"/>
              <a:gd name="csX2" fmla="*/ 1826398 w 5286375"/>
              <a:gd name="csY2" fmla="*/ 7 h 6858000"/>
              <a:gd name="csX3" fmla="*/ 3459977 w 5286375"/>
              <a:gd name="csY3" fmla="*/ 7 h 6858000"/>
              <a:gd name="csX4" fmla="*/ 4781571 w 5286375"/>
              <a:gd name="csY4" fmla="*/ 1309766 h 6858000"/>
              <a:gd name="csX5" fmla="*/ 5286375 w 5286375"/>
              <a:gd name="csY5" fmla="*/ 3429000 h 6858000"/>
              <a:gd name="csX6" fmla="*/ 4781571 w 5286375"/>
              <a:gd name="csY6" fmla="*/ 5548234 h 6858000"/>
              <a:gd name="csX7" fmla="*/ 3459977 w 5286375"/>
              <a:gd name="csY7" fmla="*/ 6857993 h 6858000"/>
              <a:gd name="csX8" fmla="*/ 1826398 w 5286375"/>
              <a:gd name="csY8" fmla="*/ 6857993 h 6858000"/>
              <a:gd name="csX9" fmla="*/ 504804 w 5286375"/>
              <a:gd name="csY9" fmla="*/ 5548234 h 6858000"/>
              <a:gd name="csX10" fmla="*/ 0 w 5286375"/>
              <a:gd name="csY10" fmla="*/ 3429000 h 6858000"/>
              <a:gd name="csX0" fmla="*/ 0 w 5286375"/>
              <a:gd name="csY0" fmla="*/ 3436481 h 6865474"/>
              <a:gd name="csX1" fmla="*/ 18830 w 5286375"/>
              <a:gd name="csY1" fmla="*/ 0 h 6865474"/>
              <a:gd name="csX2" fmla="*/ 1826398 w 5286375"/>
              <a:gd name="csY2" fmla="*/ 7488 h 6865474"/>
              <a:gd name="csX3" fmla="*/ 3459977 w 5286375"/>
              <a:gd name="csY3" fmla="*/ 7488 h 6865474"/>
              <a:gd name="csX4" fmla="*/ 4781571 w 5286375"/>
              <a:gd name="csY4" fmla="*/ 1317247 h 6865474"/>
              <a:gd name="csX5" fmla="*/ 5286375 w 5286375"/>
              <a:gd name="csY5" fmla="*/ 3436481 h 6865474"/>
              <a:gd name="csX6" fmla="*/ 4781571 w 5286375"/>
              <a:gd name="csY6" fmla="*/ 5555715 h 6865474"/>
              <a:gd name="csX7" fmla="*/ 3459977 w 5286375"/>
              <a:gd name="csY7" fmla="*/ 6865474 h 6865474"/>
              <a:gd name="csX8" fmla="*/ 1826398 w 5286375"/>
              <a:gd name="csY8" fmla="*/ 6865474 h 6865474"/>
              <a:gd name="csX9" fmla="*/ 504804 w 5286375"/>
              <a:gd name="csY9" fmla="*/ 5555715 h 6865474"/>
              <a:gd name="csX10" fmla="*/ 0 w 5286375"/>
              <a:gd name="csY10" fmla="*/ 3436481 h 6865474"/>
              <a:gd name="csX0" fmla="*/ 0 w 5286375"/>
              <a:gd name="csY0" fmla="*/ 3436481 h 6865474"/>
              <a:gd name="csX1" fmla="*/ 18830 w 5286375"/>
              <a:gd name="csY1" fmla="*/ 0 h 6865474"/>
              <a:gd name="csX2" fmla="*/ 3054124 w 5286375"/>
              <a:gd name="csY2" fmla="*/ 1094 h 6865474"/>
              <a:gd name="csX3" fmla="*/ 3459977 w 5286375"/>
              <a:gd name="csY3" fmla="*/ 7488 h 6865474"/>
              <a:gd name="csX4" fmla="*/ 4781571 w 5286375"/>
              <a:gd name="csY4" fmla="*/ 1317247 h 6865474"/>
              <a:gd name="csX5" fmla="*/ 5286375 w 5286375"/>
              <a:gd name="csY5" fmla="*/ 3436481 h 6865474"/>
              <a:gd name="csX6" fmla="*/ 4781571 w 5286375"/>
              <a:gd name="csY6" fmla="*/ 5555715 h 6865474"/>
              <a:gd name="csX7" fmla="*/ 3459977 w 5286375"/>
              <a:gd name="csY7" fmla="*/ 6865474 h 6865474"/>
              <a:gd name="csX8" fmla="*/ 1826398 w 5286375"/>
              <a:gd name="csY8" fmla="*/ 6865474 h 6865474"/>
              <a:gd name="csX9" fmla="*/ 504804 w 5286375"/>
              <a:gd name="csY9" fmla="*/ 5555715 h 6865474"/>
              <a:gd name="csX10" fmla="*/ 0 w 5286375"/>
              <a:gd name="csY10" fmla="*/ 3436481 h 6865474"/>
              <a:gd name="csX0" fmla="*/ 0 w 5286375"/>
              <a:gd name="csY0" fmla="*/ 3436481 h 6865474"/>
              <a:gd name="csX1" fmla="*/ 18830 w 5286375"/>
              <a:gd name="csY1" fmla="*/ 0 h 6865474"/>
              <a:gd name="csX2" fmla="*/ 3054124 w 5286375"/>
              <a:gd name="csY2" fmla="*/ 1094 h 6865474"/>
              <a:gd name="csX3" fmla="*/ 4278461 w 5286375"/>
              <a:gd name="csY3" fmla="*/ 1868260 h 6865474"/>
              <a:gd name="csX4" fmla="*/ 4781571 w 5286375"/>
              <a:gd name="csY4" fmla="*/ 1317247 h 6865474"/>
              <a:gd name="csX5" fmla="*/ 5286375 w 5286375"/>
              <a:gd name="csY5" fmla="*/ 3436481 h 6865474"/>
              <a:gd name="csX6" fmla="*/ 4781571 w 5286375"/>
              <a:gd name="csY6" fmla="*/ 5555715 h 6865474"/>
              <a:gd name="csX7" fmla="*/ 3459977 w 5286375"/>
              <a:gd name="csY7" fmla="*/ 6865474 h 6865474"/>
              <a:gd name="csX8" fmla="*/ 1826398 w 5286375"/>
              <a:gd name="csY8" fmla="*/ 6865474 h 6865474"/>
              <a:gd name="csX9" fmla="*/ 504804 w 5286375"/>
              <a:gd name="csY9" fmla="*/ 5555715 h 6865474"/>
              <a:gd name="csX10" fmla="*/ 0 w 5286375"/>
              <a:gd name="csY10" fmla="*/ 3436481 h 6865474"/>
              <a:gd name="csX0" fmla="*/ 0 w 5293124"/>
              <a:gd name="csY0" fmla="*/ 3436481 h 6865474"/>
              <a:gd name="csX1" fmla="*/ 18830 w 5293124"/>
              <a:gd name="csY1" fmla="*/ 0 h 6865474"/>
              <a:gd name="csX2" fmla="*/ 3054124 w 5293124"/>
              <a:gd name="csY2" fmla="*/ 1094 h 6865474"/>
              <a:gd name="csX3" fmla="*/ 4278461 w 5293124"/>
              <a:gd name="csY3" fmla="*/ 1868260 h 6865474"/>
              <a:gd name="csX4" fmla="*/ 5293124 w 5293124"/>
              <a:gd name="csY4" fmla="*/ 326114 h 6865474"/>
              <a:gd name="csX5" fmla="*/ 5286375 w 5293124"/>
              <a:gd name="csY5" fmla="*/ 3436481 h 6865474"/>
              <a:gd name="csX6" fmla="*/ 4781571 w 5293124"/>
              <a:gd name="csY6" fmla="*/ 5555715 h 6865474"/>
              <a:gd name="csX7" fmla="*/ 3459977 w 5293124"/>
              <a:gd name="csY7" fmla="*/ 6865474 h 6865474"/>
              <a:gd name="csX8" fmla="*/ 1826398 w 5293124"/>
              <a:gd name="csY8" fmla="*/ 6865474 h 6865474"/>
              <a:gd name="csX9" fmla="*/ 504804 w 5293124"/>
              <a:gd name="csY9" fmla="*/ 5555715 h 6865474"/>
              <a:gd name="csX10" fmla="*/ 0 w 5293124"/>
              <a:gd name="csY10" fmla="*/ 3436481 h 6865474"/>
              <a:gd name="csX0" fmla="*/ 0 w 5293124"/>
              <a:gd name="csY0" fmla="*/ 3436481 h 6865474"/>
              <a:gd name="csX1" fmla="*/ 18830 w 5293124"/>
              <a:gd name="csY1" fmla="*/ 0 h 6865474"/>
              <a:gd name="csX2" fmla="*/ 3054124 w 5293124"/>
              <a:gd name="csY2" fmla="*/ 1094 h 6865474"/>
              <a:gd name="csX3" fmla="*/ 4278461 w 5293124"/>
              <a:gd name="csY3" fmla="*/ 1868260 h 6865474"/>
              <a:gd name="csX4" fmla="*/ 5293124 w 5293124"/>
              <a:gd name="csY4" fmla="*/ 326114 h 6865474"/>
              <a:gd name="csX5" fmla="*/ 5286375 w 5293124"/>
              <a:gd name="csY5" fmla="*/ 3436481 h 6865474"/>
              <a:gd name="csX6" fmla="*/ 4282807 w 5293124"/>
              <a:gd name="csY6" fmla="*/ 6508481 h 6865474"/>
              <a:gd name="csX7" fmla="*/ 3459977 w 5293124"/>
              <a:gd name="csY7" fmla="*/ 6865474 h 6865474"/>
              <a:gd name="csX8" fmla="*/ 1826398 w 5293124"/>
              <a:gd name="csY8" fmla="*/ 6865474 h 6865474"/>
              <a:gd name="csX9" fmla="*/ 504804 w 5293124"/>
              <a:gd name="csY9" fmla="*/ 5555715 h 6865474"/>
              <a:gd name="csX10" fmla="*/ 0 w 5293124"/>
              <a:gd name="csY10" fmla="*/ 3436481 h 6865474"/>
              <a:gd name="csX0" fmla="*/ 0 w 5293462"/>
              <a:gd name="csY0" fmla="*/ 3436481 h 6865474"/>
              <a:gd name="csX1" fmla="*/ 18830 w 5293462"/>
              <a:gd name="csY1" fmla="*/ 0 h 6865474"/>
              <a:gd name="csX2" fmla="*/ 3054124 w 5293462"/>
              <a:gd name="csY2" fmla="*/ 1094 h 6865474"/>
              <a:gd name="csX3" fmla="*/ 4278461 w 5293462"/>
              <a:gd name="csY3" fmla="*/ 1868260 h 6865474"/>
              <a:gd name="csX4" fmla="*/ 5293124 w 5293462"/>
              <a:gd name="csY4" fmla="*/ 326114 h 6865474"/>
              <a:gd name="csX5" fmla="*/ 5292769 w 5293462"/>
              <a:gd name="csY5" fmla="*/ 6863882 h 6865474"/>
              <a:gd name="csX6" fmla="*/ 4282807 w 5293462"/>
              <a:gd name="csY6" fmla="*/ 6508481 h 6865474"/>
              <a:gd name="csX7" fmla="*/ 3459977 w 5293462"/>
              <a:gd name="csY7" fmla="*/ 6865474 h 6865474"/>
              <a:gd name="csX8" fmla="*/ 1826398 w 5293462"/>
              <a:gd name="csY8" fmla="*/ 6865474 h 6865474"/>
              <a:gd name="csX9" fmla="*/ 504804 w 5293462"/>
              <a:gd name="csY9" fmla="*/ 5555715 h 6865474"/>
              <a:gd name="csX10" fmla="*/ 0 w 5293462"/>
              <a:gd name="csY10" fmla="*/ 3436481 h 6865474"/>
              <a:gd name="csX0" fmla="*/ 0 w 5293462"/>
              <a:gd name="csY0" fmla="*/ 3436481 h 6879356"/>
              <a:gd name="csX1" fmla="*/ 18830 w 5293462"/>
              <a:gd name="csY1" fmla="*/ 0 h 6879356"/>
              <a:gd name="csX2" fmla="*/ 3054124 w 5293462"/>
              <a:gd name="csY2" fmla="*/ 1094 h 6879356"/>
              <a:gd name="csX3" fmla="*/ 4278461 w 5293462"/>
              <a:gd name="csY3" fmla="*/ 1868260 h 6879356"/>
              <a:gd name="csX4" fmla="*/ 5293124 w 5293462"/>
              <a:gd name="csY4" fmla="*/ 326114 h 6879356"/>
              <a:gd name="csX5" fmla="*/ 5292769 w 5293462"/>
              <a:gd name="csY5" fmla="*/ 6863882 h 6879356"/>
              <a:gd name="csX6" fmla="*/ 4532189 w 5293462"/>
              <a:gd name="csY6" fmla="*/ 6879356 h 6879356"/>
              <a:gd name="csX7" fmla="*/ 3459977 w 5293462"/>
              <a:gd name="csY7" fmla="*/ 6865474 h 6879356"/>
              <a:gd name="csX8" fmla="*/ 1826398 w 5293462"/>
              <a:gd name="csY8" fmla="*/ 6865474 h 6879356"/>
              <a:gd name="csX9" fmla="*/ 504804 w 5293462"/>
              <a:gd name="csY9" fmla="*/ 5555715 h 6879356"/>
              <a:gd name="csX10" fmla="*/ 0 w 5293462"/>
              <a:gd name="csY10" fmla="*/ 3436481 h 6879356"/>
              <a:gd name="csX0" fmla="*/ 0 w 5293462"/>
              <a:gd name="csY0" fmla="*/ 3436481 h 6879356"/>
              <a:gd name="csX1" fmla="*/ 18830 w 5293462"/>
              <a:gd name="csY1" fmla="*/ 0 h 6879356"/>
              <a:gd name="csX2" fmla="*/ 3054124 w 5293462"/>
              <a:gd name="csY2" fmla="*/ 1094 h 6879356"/>
              <a:gd name="csX3" fmla="*/ 4278461 w 5293462"/>
              <a:gd name="csY3" fmla="*/ 1868260 h 6879356"/>
              <a:gd name="csX4" fmla="*/ 5293124 w 5293462"/>
              <a:gd name="csY4" fmla="*/ 326114 h 6879356"/>
              <a:gd name="csX5" fmla="*/ 5292769 w 5293462"/>
              <a:gd name="csY5" fmla="*/ 6863882 h 6879356"/>
              <a:gd name="csX6" fmla="*/ 4532189 w 5293462"/>
              <a:gd name="csY6" fmla="*/ 6879356 h 6879356"/>
              <a:gd name="csX7" fmla="*/ 4291250 w 5293462"/>
              <a:gd name="csY7" fmla="*/ 6513782 h 6879356"/>
              <a:gd name="csX8" fmla="*/ 1826398 w 5293462"/>
              <a:gd name="csY8" fmla="*/ 6865474 h 6879356"/>
              <a:gd name="csX9" fmla="*/ 504804 w 5293462"/>
              <a:gd name="csY9" fmla="*/ 5555715 h 6879356"/>
              <a:gd name="csX10" fmla="*/ 0 w 5293462"/>
              <a:gd name="csY10" fmla="*/ 3436481 h 6879356"/>
              <a:gd name="csX0" fmla="*/ 0 w 5293462"/>
              <a:gd name="csY0" fmla="*/ 3436481 h 6879356"/>
              <a:gd name="csX1" fmla="*/ 18830 w 5293462"/>
              <a:gd name="csY1" fmla="*/ 0 h 6879356"/>
              <a:gd name="csX2" fmla="*/ 3054124 w 5293462"/>
              <a:gd name="csY2" fmla="*/ 1094 h 6879356"/>
              <a:gd name="csX3" fmla="*/ 4278461 w 5293462"/>
              <a:gd name="csY3" fmla="*/ 1868260 h 6879356"/>
              <a:gd name="csX4" fmla="*/ 5293124 w 5293462"/>
              <a:gd name="csY4" fmla="*/ 326114 h 6879356"/>
              <a:gd name="csX5" fmla="*/ 5292769 w 5293462"/>
              <a:gd name="csY5" fmla="*/ 6863882 h 6879356"/>
              <a:gd name="csX6" fmla="*/ 4532189 w 5293462"/>
              <a:gd name="csY6" fmla="*/ 6879356 h 6879356"/>
              <a:gd name="csX7" fmla="*/ 4291250 w 5293462"/>
              <a:gd name="csY7" fmla="*/ 6513782 h 6879356"/>
              <a:gd name="csX8" fmla="*/ 4045257 w 5293462"/>
              <a:gd name="csY8" fmla="*/ 6871869 h 6879356"/>
              <a:gd name="csX9" fmla="*/ 504804 w 5293462"/>
              <a:gd name="csY9" fmla="*/ 5555715 h 6879356"/>
              <a:gd name="csX10" fmla="*/ 0 w 5293462"/>
              <a:gd name="csY10" fmla="*/ 3436481 h 6879356"/>
              <a:gd name="csX0" fmla="*/ 0 w 5293462"/>
              <a:gd name="csY0" fmla="*/ 3436481 h 6879356"/>
              <a:gd name="csX1" fmla="*/ 18830 w 5293462"/>
              <a:gd name="csY1" fmla="*/ 0 h 6879356"/>
              <a:gd name="csX2" fmla="*/ 3054124 w 5293462"/>
              <a:gd name="csY2" fmla="*/ 1094 h 6879356"/>
              <a:gd name="csX3" fmla="*/ 4278461 w 5293462"/>
              <a:gd name="csY3" fmla="*/ 1868260 h 6879356"/>
              <a:gd name="csX4" fmla="*/ 5293124 w 5293462"/>
              <a:gd name="csY4" fmla="*/ 326114 h 6879356"/>
              <a:gd name="csX5" fmla="*/ 5292769 w 5293462"/>
              <a:gd name="csY5" fmla="*/ 6863882 h 6879356"/>
              <a:gd name="csX6" fmla="*/ 4532189 w 5293462"/>
              <a:gd name="csY6" fmla="*/ 6879356 h 6879356"/>
              <a:gd name="csX7" fmla="*/ 4291250 w 5293462"/>
              <a:gd name="csY7" fmla="*/ 6513782 h 6879356"/>
              <a:gd name="csX8" fmla="*/ 4045257 w 5293462"/>
              <a:gd name="csY8" fmla="*/ 6871869 h 6879356"/>
              <a:gd name="csX9" fmla="*/ 1009963 w 5293462"/>
              <a:gd name="csY9" fmla="*/ 6872962 h 6879356"/>
              <a:gd name="csX10" fmla="*/ 0 w 5293462"/>
              <a:gd name="csY10" fmla="*/ 3436481 h 6879356"/>
              <a:gd name="csX0" fmla="*/ 2737159 w 5274632"/>
              <a:gd name="csY0" fmla="*/ 4191020 h 6879356"/>
              <a:gd name="csX1" fmla="*/ 0 w 5274632"/>
              <a:gd name="csY1" fmla="*/ 0 h 6879356"/>
              <a:gd name="csX2" fmla="*/ 3035294 w 5274632"/>
              <a:gd name="csY2" fmla="*/ 1094 h 6879356"/>
              <a:gd name="csX3" fmla="*/ 4259631 w 5274632"/>
              <a:gd name="csY3" fmla="*/ 1868260 h 6879356"/>
              <a:gd name="csX4" fmla="*/ 5274294 w 5274632"/>
              <a:gd name="csY4" fmla="*/ 326114 h 6879356"/>
              <a:gd name="csX5" fmla="*/ 5273939 w 5274632"/>
              <a:gd name="csY5" fmla="*/ 6863882 h 6879356"/>
              <a:gd name="csX6" fmla="*/ 4513359 w 5274632"/>
              <a:gd name="csY6" fmla="*/ 6879356 h 6879356"/>
              <a:gd name="csX7" fmla="*/ 4272420 w 5274632"/>
              <a:gd name="csY7" fmla="*/ 6513782 h 6879356"/>
              <a:gd name="csX8" fmla="*/ 4026427 w 5274632"/>
              <a:gd name="csY8" fmla="*/ 6871869 h 6879356"/>
              <a:gd name="csX9" fmla="*/ 991133 w 5274632"/>
              <a:gd name="csY9" fmla="*/ 6872962 h 6879356"/>
              <a:gd name="csX10" fmla="*/ 2737159 w 5274632"/>
              <a:gd name="csY10" fmla="*/ 4191020 h 6879356"/>
              <a:gd name="csX0" fmla="*/ 2737159 w 5274632"/>
              <a:gd name="csY0" fmla="*/ 4191020 h 6879356"/>
              <a:gd name="csX1" fmla="*/ 0 w 5274632"/>
              <a:gd name="csY1" fmla="*/ 0 h 6879356"/>
              <a:gd name="csX2" fmla="*/ 3035294 w 5274632"/>
              <a:gd name="csY2" fmla="*/ 1094 h 6879356"/>
              <a:gd name="csX3" fmla="*/ 4199306 w 5274632"/>
              <a:gd name="csY3" fmla="*/ 2027010 h 6879356"/>
              <a:gd name="csX4" fmla="*/ 5274294 w 5274632"/>
              <a:gd name="csY4" fmla="*/ 326114 h 6879356"/>
              <a:gd name="csX5" fmla="*/ 5273939 w 5274632"/>
              <a:gd name="csY5" fmla="*/ 6863882 h 6879356"/>
              <a:gd name="csX6" fmla="*/ 4513359 w 5274632"/>
              <a:gd name="csY6" fmla="*/ 6879356 h 6879356"/>
              <a:gd name="csX7" fmla="*/ 4272420 w 5274632"/>
              <a:gd name="csY7" fmla="*/ 6513782 h 6879356"/>
              <a:gd name="csX8" fmla="*/ 4026427 w 5274632"/>
              <a:gd name="csY8" fmla="*/ 6871869 h 6879356"/>
              <a:gd name="csX9" fmla="*/ 991133 w 5274632"/>
              <a:gd name="csY9" fmla="*/ 6872962 h 6879356"/>
              <a:gd name="csX10" fmla="*/ 2737159 w 5274632"/>
              <a:gd name="csY10" fmla="*/ 4191020 h 6879356"/>
              <a:gd name="csX0" fmla="*/ 2737159 w 5274632"/>
              <a:gd name="csY0" fmla="*/ 4191020 h 6879356"/>
              <a:gd name="csX1" fmla="*/ 0 w 5274632"/>
              <a:gd name="csY1" fmla="*/ 0 h 6879356"/>
              <a:gd name="csX2" fmla="*/ 3035294 w 5274632"/>
              <a:gd name="csY2" fmla="*/ 1094 h 6879356"/>
              <a:gd name="csX3" fmla="*/ 4272331 w 5274632"/>
              <a:gd name="csY3" fmla="*/ 1858735 h 6879356"/>
              <a:gd name="csX4" fmla="*/ 5274294 w 5274632"/>
              <a:gd name="csY4" fmla="*/ 326114 h 6879356"/>
              <a:gd name="csX5" fmla="*/ 5273939 w 5274632"/>
              <a:gd name="csY5" fmla="*/ 6863882 h 6879356"/>
              <a:gd name="csX6" fmla="*/ 4513359 w 5274632"/>
              <a:gd name="csY6" fmla="*/ 6879356 h 6879356"/>
              <a:gd name="csX7" fmla="*/ 4272420 w 5274632"/>
              <a:gd name="csY7" fmla="*/ 6513782 h 6879356"/>
              <a:gd name="csX8" fmla="*/ 4026427 w 5274632"/>
              <a:gd name="csY8" fmla="*/ 6871869 h 6879356"/>
              <a:gd name="csX9" fmla="*/ 991133 w 5274632"/>
              <a:gd name="csY9" fmla="*/ 6872962 h 6879356"/>
              <a:gd name="csX10" fmla="*/ 2737159 w 5274632"/>
              <a:gd name="csY10" fmla="*/ 4191020 h 6879356"/>
              <a:gd name="csX0" fmla="*/ 2737159 w 5274632"/>
              <a:gd name="csY0" fmla="*/ 4191020 h 6879356"/>
              <a:gd name="csX1" fmla="*/ 0 w 5274632"/>
              <a:gd name="csY1" fmla="*/ 0 h 6879356"/>
              <a:gd name="csX2" fmla="*/ 2978144 w 5274632"/>
              <a:gd name="csY2" fmla="*/ 121744 h 6879356"/>
              <a:gd name="csX3" fmla="*/ 4272331 w 5274632"/>
              <a:gd name="csY3" fmla="*/ 1858735 h 6879356"/>
              <a:gd name="csX4" fmla="*/ 5274294 w 5274632"/>
              <a:gd name="csY4" fmla="*/ 326114 h 6879356"/>
              <a:gd name="csX5" fmla="*/ 5273939 w 5274632"/>
              <a:gd name="csY5" fmla="*/ 6863882 h 6879356"/>
              <a:gd name="csX6" fmla="*/ 4513359 w 5274632"/>
              <a:gd name="csY6" fmla="*/ 6879356 h 6879356"/>
              <a:gd name="csX7" fmla="*/ 4272420 w 5274632"/>
              <a:gd name="csY7" fmla="*/ 6513782 h 6879356"/>
              <a:gd name="csX8" fmla="*/ 4026427 w 5274632"/>
              <a:gd name="csY8" fmla="*/ 6871869 h 6879356"/>
              <a:gd name="csX9" fmla="*/ 991133 w 5274632"/>
              <a:gd name="csY9" fmla="*/ 6872962 h 6879356"/>
              <a:gd name="csX10" fmla="*/ 2737159 w 5274632"/>
              <a:gd name="csY10" fmla="*/ 4191020 h 6879356"/>
              <a:gd name="csX0" fmla="*/ 2737159 w 5274632"/>
              <a:gd name="csY0" fmla="*/ 4191020 h 6879356"/>
              <a:gd name="csX1" fmla="*/ 0 w 5274632"/>
              <a:gd name="csY1" fmla="*/ 0 h 6879356"/>
              <a:gd name="csX2" fmla="*/ 3051169 w 5274632"/>
              <a:gd name="csY2" fmla="*/ 4269 h 6879356"/>
              <a:gd name="csX3" fmla="*/ 4272331 w 5274632"/>
              <a:gd name="csY3" fmla="*/ 1858735 h 6879356"/>
              <a:gd name="csX4" fmla="*/ 5274294 w 5274632"/>
              <a:gd name="csY4" fmla="*/ 326114 h 6879356"/>
              <a:gd name="csX5" fmla="*/ 5273939 w 5274632"/>
              <a:gd name="csY5" fmla="*/ 6863882 h 6879356"/>
              <a:gd name="csX6" fmla="*/ 4513359 w 5274632"/>
              <a:gd name="csY6" fmla="*/ 6879356 h 6879356"/>
              <a:gd name="csX7" fmla="*/ 4272420 w 5274632"/>
              <a:gd name="csY7" fmla="*/ 6513782 h 6879356"/>
              <a:gd name="csX8" fmla="*/ 4026427 w 5274632"/>
              <a:gd name="csY8" fmla="*/ 6871869 h 6879356"/>
              <a:gd name="csX9" fmla="*/ 991133 w 5274632"/>
              <a:gd name="csY9" fmla="*/ 6872962 h 6879356"/>
              <a:gd name="csX10" fmla="*/ 2737159 w 5274632"/>
              <a:gd name="csY10" fmla="*/ 4191020 h 68793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274632" h="6879356">
                <a:moveTo>
                  <a:pt x="2737159" y="4191020"/>
                </a:moveTo>
                <a:lnTo>
                  <a:pt x="0" y="0"/>
                </a:lnTo>
                <a:lnTo>
                  <a:pt x="3051169" y="4269"/>
                </a:lnTo>
                <a:lnTo>
                  <a:pt x="4272331" y="1858735"/>
                </a:lnTo>
                <a:lnTo>
                  <a:pt x="5274294" y="326114"/>
                </a:lnTo>
                <a:cubicBezTo>
                  <a:pt x="5272044" y="1362903"/>
                  <a:pt x="5276189" y="5827093"/>
                  <a:pt x="5273939" y="6863882"/>
                </a:cubicBezTo>
                <a:lnTo>
                  <a:pt x="4513359" y="6879356"/>
                </a:lnTo>
                <a:lnTo>
                  <a:pt x="4272420" y="6513782"/>
                </a:lnTo>
                <a:lnTo>
                  <a:pt x="4026427" y="6871869"/>
                </a:lnTo>
                <a:lnTo>
                  <a:pt x="991133" y="6872962"/>
                </a:lnTo>
                <a:lnTo>
                  <a:pt x="2737159" y="419102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RU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D9341D2A-31F1-C95F-4126-3C63A480F5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509" y="535832"/>
            <a:ext cx="2629536" cy="683983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62014C4-9A08-1B3A-2D5E-1C2D619EC0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713" y="1886704"/>
            <a:ext cx="6910387" cy="2221496"/>
          </a:xfrm>
          <a:prstGeom prst="rect">
            <a:avLst/>
          </a:prstGeom>
        </p:spPr>
        <p:txBody>
          <a:bodyPr anchor="b"/>
          <a:lstStyle>
            <a:lvl1pPr marL="6350" indent="0">
              <a:lnSpc>
                <a:spcPct val="80000"/>
              </a:lnSpc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презентации </a:t>
            </a:r>
            <a:br>
              <a:rPr lang="en-US" dirty="0"/>
            </a:br>
            <a:r>
              <a:rPr lang="ru-RU" dirty="0"/>
              <a:t>в несколько строк</a:t>
            </a:r>
            <a:endParaRPr lang="en-RU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BBF501F-AAD6-4EC6-DA92-CA0DA83025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13" y="4449084"/>
            <a:ext cx="6910386" cy="77606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tabLst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Отчество</a:t>
            </a:r>
            <a:br>
              <a:rPr lang="ru-RU" dirty="0"/>
            </a:br>
            <a:r>
              <a:rPr lang="ru-RU" dirty="0"/>
              <a:t>Фамилия</a:t>
            </a:r>
            <a:endParaRPr lang="en-RU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B66D3B3-8FC6-533D-431F-D84EB52228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3713" y="5248853"/>
            <a:ext cx="6910387" cy="6381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tabLst/>
              <a:defRPr sz="1400">
                <a:solidFill>
                  <a:schemeClr val="bg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Должность, регалии, место работы докладчика</a:t>
            </a:r>
            <a:endParaRPr lang="en-RU" dirty="0"/>
          </a:p>
        </p:txBody>
      </p:sp>
      <p:sp>
        <p:nvSpPr>
          <p:cNvPr id="43" name="Slide Number Placeholder 13">
            <a:extLst>
              <a:ext uri="{FF2B5EF4-FFF2-40B4-BE49-F238E27FC236}">
                <a16:creationId xmlns:a16="http://schemas.microsoft.com/office/drawing/2014/main" id="{623FAC5C-1523-EF55-F83F-C0089750AC1A}"/>
              </a:ext>
            </a:extLst>
          </p:cNvPr>
          <p:cNvSpPr txBox="1">
            <a:spLocks/>
          </p:cNvSpPr>
          <p:nvPr userDrawn="1"/>
        </p:nvSpPr>
        <p:spPr>
          <a:xfrm>
            <a:off x="424544" y="61604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 err="1">
                <a:solidFill>
                  <a:schemeClr val="tx1">
                    <a:lumMod val="10000"/>
                    <a:lumOff val="90000"/>
                  </a:schemeClr>
                </a:solidFill>
              </a:rPr>
              <a:t>форумтруда.рф</a:t>
            </a:r>
            <a:endParaRPr lang="en-RU" dirty="0">
              <a:solidFill>
                <a:schemeClr val="tx1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380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08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54" r:id="rId3"/>
    <p:sldLayoutId id="2147483651" r:id="rId4"/>
    <p:sldLayoutId id="2147483652" r:id="rId5"/>
    <p:sldLayoutId id="2147483655" r:id="rId6"/>
    <p:sldLayoutId id="2147483656" r:id="rId7"/>
    <p:sldLayoutId id="2147483657" r:id="rId8"/>
    <p:sldLayoutId id="2147483660" r:id="rId9"/>
    <p:sldLayoutId id="214748366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pos="4021" userDrawn="1">
          <p15:clr>
            <a:srgbClr val="F26B43"/>
          </p15:clr>
        </p15:guide>
        <p15:guide id="5" pos="3659" userDrawn="1">
          <p15:clr>
            <a:srgbClr val="F26B43"/>
          </p15:clr>
        </p15:guide>
        <p15:guide id="6" orient="horz" pos="40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3248A-9D23-5396-22E3-8203FF64A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023C5-B868-7015-6008-CF6378652C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3713" y="1904755"/>
            <a:ext cx="6910387" cy="2221496"/>
          </a:xfrm>
        </p:spPr>
        <p:txBody>
          <a:bodyPr/>
          <a:lstStyle/>
          <a:p>
            <a:r>
              <a:rPr lang="ru-RU" sz="4400" dirty="0"/>
              <a:t>Организация работы Кадровых центров  «Работа России»                                    в интересах работодателей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D29ED1-3D06-B299-336E-E25D023AF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713" y="4449084"/>
            <a:ext cx="6910386" cy="677108"/>
          </a:xfrm>
        </p:spPr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dirty="0" err="1"/>
              <a:t>Елисеенко</a:t>
            </a:r>
            <a:r>
              <a:rPr lang="ru-RU" dirty="0"/>
              <a:t> Владимир</a:t>
            </a:r>
          </a:p>
          <a:p>
            <a:pPr lvl="0">
              <a:lnSpc>
                <a:spcPct val="100000"/>
              </a:lnSpc>
            </a:pPr>
            <a:r>
              <a:rPr lang="ru-RU" sz="1400" b="0" dirty="0">
                <a:solidFill>
                  <a:srgbClr val="ACCBF9"/>
                </a:solidFill>
              </a:rPr>
              <a:t>руководитель направления по продвижению сервисов и работе </a:t>
            </a:r>
            <a:r>
              <a:rPr lang="ru-RU" sz="1400" b="0">
                <a:solidFill>
                  <a:srgbClr val="ACCBF9"/>
                </a:solidFill>
              </a:rPr>
              <a:t>с клиентами</a:t>
            </a:r>
            <a:endParaRPr lang="en-RU" sz="1400" b="0" dirty="0">
              <a:solidFill>
                <a:srgbClr val="ACCBF9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9F71B07-83ED-4D47-B629-5078E14D23C9}"/>
              </a:ext>
            </a:extLst>
          </p:cNvPr>
          <p:cNvSpPr txBox="1">
            <a:spLocks/>
          </p:cNvSpPr>
          <p:nvPr/>
        </p:nvSpPr>
        <p:spPr>
          <a:xfrm>
            <a:off x="493713" y="5155282"/>
            <a:ext cx="6910386" cy="67710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dirty="0"/>
              <a:t>Джалилов Марат</a:t>
            </a:r>
          </a:p>
          <a:p>
            <a:pPr>
              <a:lnSpc>
                <a:spcPct val="100000"/>
              </a:lnSpc>
            </a:pPr>
            <a:r>
              <a:rPr lang="ru-RU" sz="1400" b="0" dirty="0">
                <a:solidFill>
                  <a:srgbClr val="ACCBF9"/>
                </a:solidFill>
              </a:rPr>
              <a:t>руководитель направления по развитию продуктовой линейки для работодателей</a:t>
            </a:r>
            <a:endParaRPr lang="en-RU" sz="1400" b="0" dirty="0">
              <a:solidFill>
                <a:srgbClr val="ACCBF9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89FFEF-29EB-4CF5-A1E5-F47E852D6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978" y="535232"/>
            <a:ext cx="1714685" cy="6858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AD9BD8-B3E0-405D-AA2C-894FB1A8C8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91" t="28211" b="-36"/>
          <a:stretch/>
        </p:blipFill>
        <p:spPr>
          <a:xfrm>
            <a:off x="6925555" y="0"/>
            <a:ext cx="5266445" cy="6868678"/>
          </a:xfrm>
          <a:custGeom>
            <a:avLst/>
            <a:gdLst>
              <a:gd name="csX0" fmla="*/ 0 w 5286375"/>
              <a:gd name="csY0" fmla="*/ 3429000 h 6858000"/>
              <a:gd name="csX1" fmla="*/ 504804 w 5286375"/>
              <a:gd name="csY1" fmla="*/ 1309766 h 6858000"/>
              <a:gd name="csX2" fmla="*/ 1826398 w 5286375"/>
              <a:gd name="csY2" fmla="*/ 7 h 6858000"/>
              <a:gd name="csX3" fmla="*/ 3459977 w 5286375"/>
              <a:gd name="csY3" fmla="*/ 7 h 6858000"/>
              <a:gd name="csX4" fmla="*/ 4781571 w 5286375"/>
              <a:gd name="csY4" fmla="*/ 1309766 h 6858000"/>
              <a:gd name="csX5" fmla="*/ 5286375 w 5286375"/>
              <a:gd name="csY5" fmla="*/ 3429000 h 6858000"/>
              <a:gd name="csX6" fmla="*/ 4781571 w 5286375"/>
              <a:gd name="csY6" fmla="*/ 5548234 h 6858000"/>
              <a:gd name="csX7" fmla="*/ 3459977 w 5286375"/>
              <a:gd name="csY7" fmla="*/ 6857993 h 6858000"/>
              <a:gd name="csX8" fmla="*/ 1826398 w 5286375"/>
              <a:gd name="csY8" fmla="*/ 6857993 h 6858000"/>
              <a:gd name="csX9" fmla="*/ 504804 w 5286375"/>
              <a:gd name="csY9" fmla="*/ 5548234 h 6858000"/>
              <a:gd name="csX10" fmla="*/ 0 w 5286375"/>
              <a:gd name="csY10" fmla="*/ 3429000 h 6858000"/>
              <a:gd name="csX0" fmla="*/ 0 w 5286375"/>
              <a:gd name="csY0" fmla="*/ 3436481 h 6865474"/>
              <a:gd name="csX1" fmla="*/ 18830 w 5286375"/>
              <a:gd name="csY1" fmla="*/ 0 h 6865474"/>
              <a:gd name="csX2" fmla="*/ 1826398 w 5286375"/>
              <a:gd name="csY2" fmla="*/ 7488 h 6865474"/>
              <a:gd name="csX3" fmla="*/ 3459977 w 5286375"/>
              <a:gd name="csY3" fmla="*/ 7488 h 6865474"/>
              <a:gd name="csX4" fmla="*/ 4781571 w 5286375"/>
              <a:gd name="csY4" fmla="*/ 1317247 h 6865474"/>
              <a:gd name="csX5" fmla="*/ 5286375 w 5286375"/>
              <a:gd name="csY5" fmla="*/ 3436481 h 6865474"/>
              <a:gd name="csX6" fmla="*/ 4781571 w 5286375"/>
              <a:gd name="csY6" fmla="*/ 5555715 h 6865474"/>
              <a:gd name="csX7" fmla="*/ 3459977 w 5286375"/>
              <a:gd name="csY7" fmla="*/ 6865474 h 6865474"/>
              <a:gd name="csX8" fmla="*/ 1826398 w 5286375"/>
              <a:gd name="csY8" fmla="*/ 6865474 h 6865474"/>
              <a:gd name="csX9" fmla="*/ 504804 w 5286375"/>
              <a:gd name="csY9" fmla="*/ 5555715 h 6865474"/>
              <a:gd name="csX10" fmla="*/ 0 w 5286375"/>
              <a:gd name="csY10" fmla="*/ 3436481 h 6865474"/>
              <a:gd name="csX0" fmla="*/ 0 w 5286375"/>
              <a:gd name="csY0" fmla="*/ 3436481 h 6865474"/>
              <a:gd name="csX1" fmla="*/ 18830 w 5286375"/>
              <a:gd name="csY1" fmla="*/ 0 h 6865474"/>
              <a:gd name="csX2" fmla="*/ 3054124 w 5286375"/>
              <a:gd name="csY2" fmla="*/ 1094 h 6865474"/>
              <a:gd name="csX3" fmla="*/ 3459977 w 5286375"/>
              <a:gd name="csY3" fmla="*/ 7488 h 6865474"/>
              <a:gd name="csX4" fmla="*/ 4781571 w 5286375"/>
              <a:gd name="csY4" fmla="*/ 1317247 h 6865474"/>
              <a:gd name="csX5" fmla="*/ 5286375 w 5286375"/>
              <a:gd name="csY5" fmla="*/ 3436481 h 6865474"/>
              <a:gd name="csX6" fmla="*/ 4781571 w 5286375"/>
              <a:gd name="csY6" fmla="*/ 5555715 h 6865474"/>
              <a:gd name="csX7" fmla="*/ 3459977 w 5286375"/>
              <a:gd name="csY7" fmla="*/ 6865474 h 6865474"/>
              <a:gd name="csX8" fmla="*/ 1826398 w 5286375"/>
              <a:gd name="csY8" fmla="*/ 6865474 h 6865474"/>
              <a:gd name="csX9" fmla="*/ 504804 w 5286375"/>
              <a:gd name="csY9" fmla="*/ 5555715 h 6865474"/>
              <a:gd name="csX10" fmla="*/ 0 w 5286375"/>
              <a:gd name="csY10" fmla="*/ 3436481 h 6865474"/>
              <a:gd name="csX0" fmla="*/ 0 w 5286375"/>
              <a:gd name="csY0" fmla="*/ 3436481 h 6865474"/>
              <a:gd name="csX1" fmla="*/ 18830 w 5286375"/>
              <a:gd name="csY1" fmla="*/ 0 h 6865474"/>
              <a:gd name="csX2" fmla="*/ 3054124 w 5286375"/>
              <a:gd name="csY2" fmla="*/ 1094 h 6865474"/>
              <a:gd name="csX3" fmla="*/ 4278461 w 5286375"/>
              <a:gd name="csY3" fmla="*/ 1868260 h 6865474"/>
              <a:gd name="csX4" fmla="*/ 4781571 w 5286375"/>
              <a:gd name="csY4" fmla="*/ 1317247 h 6865474"/>
              <a:gd name="csX5" fmla="*/ 5286375 w 5286375"/>
              <a:gd name="csY5" fmla="*/ 3436481 h 6865474"/>
              <a:gd name="csX6" fmla="*/ 4781571 w 5286375"/>
              <a:gd name="csY6" fmla="*/ 5555715 h 6865474"/>
              <a:gd name="csX7" fmla="*/ 3459977 w 5286375"/>
              <a:gd name="csY7" fmla="*/ 6865474 h 6865474"/>
              <a:gd name="csX8" fmla="*/ 1826398 w 5286375"/>
              <a:gd name="csY8" fmla="*/ 6865474 h 6865474"/>
              <a:gd name="csX9" fmla="*/ 504804 w 5286375"/>
              <a:gd name="csY9" fmla="*/ 5555715 h 6865474"/>
              <a:gd name="csX10" fmla="*/ 0 w 5286375"/>
              <a:gd name="csY10" fmla="*/ 3436481 h 6865474"/>
              <a:gd name="csX0" fmla="*/ 0 w 5293124"/>
              <a:gd name="csY0" fmla="*/ 3436481 h 6865474"/>
              <a:gd name="csX1" fmla="*/ 18830 w 5293124"/>
              <a:gd name="csY1" fmla="*/ 0 h 6865474"/>
              <a:gd name="csX2" fmla="*/ 3054124 w 5293124"/>
              <a:gd name="csY2" fmla="*/ 1094 h 6865474"/>
              <a:gd name="csX3" fmla="*/ 4278461 w 5293124"/>
              <a:gd name="csY3" fmla="*/ 1868260 h 6865474"/>
              <a:gd name="csX4" fmla="*/ 5293124 w 5293124"/>
              <a:gd name="csY4" fmla="*/ 326114 h 6865474"/>
              <a:gd name="csX5" fmla="*/ 5286375 w 5293124"/>
              <a:gd name="csY5" fmla="*/ 3436481 h 6865474"/>
              <a:gd name="csX6" fmla="*/ 4781571 w 5293124"/>
              <a:gd name="csY6" fmla="*/ 5555715 h 6865474"/>
              <a:gd name="csX7" fmla="*/ 3459977 w 5293124"/>
              <a:gd name="csY7" fmla="*/ 6865474 h 6865474"/>
              <a:gd name="csX8" fmla="*/ 1826398 w 5293124"/>
              <a:gd name="csY8" fmla="*/ 6865474 h 6865474"/>
              <a:gd name="csX9" fmla="*/ 504804 w 5293124"/>
              <a:gd name="csY9" fmla="*/ 5555715 h 6865474"/>
              <a:gd name="csX10" fmla="*/ 0 w 5293124"/>
              <a:gd name="csY10" fmla="*/ 3436481 h 6865474"/>
              <a:gd name="csX0" fmla="*/ 0 w 5293124"/>
              <a:gd name="csY0" fmla="*/ 3436481 h 6865474"/>
              <a:gd name="csX1" fmla="*/ 18830 w 5293124"/>
              <a:gd name="csY1" fmla="*/ 0 h 6865474"/>
              <a:gd name="csX2" fmla="*/ 3054124 w 5293124"/>
              <a:gd name="csY2" fmla="*/ 1094 h 6865474"/>
              <a:gd name="csX3" fmla="*/ 4278461 w 5293124"/>
              <a:gd name="csY3" fmla="*/ 1868260 h 6865474"/>
              <a:gd name="csX4" fmla="*/ 5293124 w 5293124"/>
              <a:gd name="csY4" fmla="*/ 326114 h 6865474"/>
              <a:gd name="csX5" fmla="*/ 5286375 w 5293124"/>
              <a:gd name="csY5" fmla="*/ 3436481 h 6865474"/>
              <a:gd name="csX6" fmla="*/ 4282807 w 5293124"/>
              <a:gd name="csY6" fmla="*/ 6508481 h 6865474"/>
              <a:gd name="csX7" fmla="*/ 3459977 w 5293124"/>
              <a:gd name="csY7" fmla="*/ 6865474 h 6865474"/>
              <a:gd name="csX8" fmla="*/ 1826398 w 5293124"/>
              <a:gd name="csY8" fmla="*/ 6865474 h 6865474"/>
              <a:gd name="csX9" fmla="*/ 504804 w 5293124"/>
              <a:gd name="csY9" fmla="*/ 5555715 h 6865474"/>
              <a:gd name="csX10" fmla="*/ 0 w 5293124"/>
              <a:gd name="csY10" fmla="*/ 3436481 h 6865474"/>
              <a:gd name="csX0" fmla="*/ 0 w 5293462"/>
              <a:gd name="csY0" fmla="*/ 3436481 h 6865474"/>
              <a:gd name="csX1" fmla="*/ 18830 w 5293462"/>
              <a:gd name="csY1" fmla="*/ 0 h 6865474"/>
              <a:gd name="csX2" fmla="*/ 3054124 w 5293462"/>
              <a:gd name="csY2" fmla="*/ 1094 h 6865474"/>
              <a:gd name="csX3" fmla="*/ 4278461 w 5293462"/>
              <a:gd name="csY3" fmla="*/ 1868260 h 6865474"/>
              <a:gd name="csX4" fmla="*/ 5293124 w 5293462"/>
              <a:gd name="csY4" fmla="*/ 326114 h 6865474"/>
              <a:gd name="csX5" fmla="*/ 5292769 w 5293462"/>
              <a:gd name="csY5" fmla="*/ 6863882 h 6865474"/>
              <a:gd name="csX6" fmla="*/ 4282807 w 5293462"/>
              <a:gd name="csY6" fmla="*/ 6508481 h 6865474"/>
              <a:gd name="csX7" fmla="*/ 3459977 w 5293462"/>
              <a:gd name="csY7" fmla="*/ 6865474 h 6865474"/>
              <a:gd name="csX8" fmla="*/ 1826398 w 5293462"/>
              <a:gd name="csY8" fmla="*/ 6865474 h 6865474"/>
              <a:gd name="csX9" fmla="*/ 504804 w 5293462"/>
              <a:gd name="csY9" fmla="*/ 5555715 h 6865474"/>
              <a:gd name="csX10" fmla="*/ 0 w 5293462"/>
              <a:gd name="csY10" fmla="*/ 3436481 h 6865474"/>
              <a:gd name="csX0" fmla="*/ 0 w 5293462"/>
              <a:gd name="csY0" fmla="*/ 3436481 h 6879356"/>
              <a:gd name="csX1" fmla="*/ 18830 w 5293462"/>
              <a:gd name="csY1" fmla="*/ 0 h 6879356"/>
              <a:gd name="csX2" fmla="*/ 3054124 w 5293462"/>
              <a:gd name="csY2" fmla="*/ 1094 h 6879356"/>
              <a:gd name="csX3" fmla="*/ 4278461 w 5293462"/>
              <a:gd name="csY3" fmla="*/ 1868260 h 6879356"/>
              <a:gd name="csX4" fmla="*/ 5293124 w 5293462"/>
              <a:gd name="csY4" fmla="*/ 326114 h 6879356"/>
              <a:gd name="csX5" fmla="*/ 5292769 w 5293462"/>
              <a:gd name="csY5" fmla="*/ 6863882 h 6879356"/>
              <a:gd name="csX6" fmla="*/ 4532189 w 5293462"/>
              <a:gd name="csY6" fmla="*/ 6879356 h 6879356"/>
              <a:gd name="csX7" fmla="*/ 3459977 w 5293462"/>
              <a:gd name="csY7" fmla="*/ 6865474 h 6879356"/>
              <a:gd name="csX8" fmla="*/ 1826398 w 5293462"/>
              <a:gd name="csY8" fmla="*/ 6865474 h 6879356"/>
              <a:gd name="csX9" fmla="*/ 504804 w 5293462"/>
              <a:gd name="csY9" fmla="*/ 5555715 h 6879356"/>
              <a:gd name="csX10" fmla="*/ 0 w 5293462"/>
              <a:gd name="csY10" fmla="*/ 3436481 h 6879356"/>
              <a:gd name="csX0" fmla="*/ 0 w 5293462"/>
              <a:gd name="csY0" fmla="*/ 3436481 h 6879356"/>
              <a:gd name="csX1" fmla="*/ 18830 w 5293462"/>
              <a:gd name="csY1" fmla="*/ 0 h 6879356"/>
              <a:gd name="csX2" fmla="*/ 3054124 w 5293462"/>
              <a:gd name="csY2" fmla="*/ 1094 h 6879356"/>
              <a:gd name="csX3" fmla="*/ 4278461 w 5293462"/>
              <a:gd name="csY3" fmla="*/ 1868260 h 6879356"/>
              <a:gd name="csX4" fmla="*/ 5293124 w 5293462"/>
              <a:gd name="csY4" fmla="*/ 326114 h 6879356"/>
              <a:gd name="csX5" fmla="*/ 5292769 w 5293462"/>
              <a:gd name="csY5" fmla="*/ 6863882 h 6879356"/>
              <a:gd name="csX6" fmla="*/ 4532189 w 5293462"/>
              <a:gd name="csY6" fmla="*/ 6879356 h 6879356"/>
              <a:gd name="csX7" fmla="*/ 4291250 w 5293462"/>
              <a:gd name="csY7" fmla="*/ 6513782 h 6879356"/>
              <a:gd name="csX8" fmla="*/ 1826398 w 5293462"/>
              <a:gd name="csY8" fmla="*/ 6865474 h 6879356"/>
              <a:gd name="csX9" fmla="*/ 504804 w 5293462"/>
              <a:gd name="csY9" fmla="*/ 5555715 h 6879356"/>
              <a:gd name="csX10" fmla="*/ 0 w 5293462"/>
              <a:gd name="csY10" fmla="*/ 3436481 h 6879356"/>
              <a:gd name="csX0" fmla="*/ 0 w 5293462"/>
              <a:gd name="csY0" fmla="*/ 3436481 h 6879356"/>
              <a:gd name="csX1" fmla="*/ 18830 w 5293462"/>
              <a:gd name="csY1" fmla="*/ 0 h 6879356"/>
              <a:gd name="csX2" fmla="*/ 3054124 w 5293462"/>
              <a:gd name="csY2" fmla="*/ 1094 h 6879356"/>
              <a:gd name="csX3" fmla="*/ 4278461 w 5293462"/>
              <a:gd name="csY3" fmla="*/ 1868260 h 6879356"/>
              <a:gd name="csX4" fmla="*/ 5293124 w 5293462"/>
              <a:gd name="csY4" fmla="*/ 326114 h 6879356"/>
              <a:gd name="csX5" fmla="*/ 5292769 w 5293462"/>
              <a:gd name="csY5" fmla="*/ 6863882 h 6879356"/>
              <a:gd name="csX6" fmla="*/ 4532189 w 5293462"/>
              <a:gd name="csY6" fmla="*/ 6879356 h 6879356"/>
              <a:gd name="csX7" fmla="*/ 4291250 w 5293462"/>
              <a:gd name="csY7" fmla="*/ 6513782 h 6879356"/>
              <a:gd name="csX8" fmla="*/ 4045257 w 5293462"/>
              <a:gd name="csY8" fmla="*/ 6871869 h 6879356"/>
              <a:gd name="csX9" fmla="*/ 504804 w 5293462"/>
              <a:gd name="csY9" fmla="*/ 5555715 h 6879356"/>
              <a:gd name="csX10" fmla="*/ 0 w 5293462"/>
              <a:gd name="csY10" fmla="*/ 3436481 h 6879356"/>
              <a:gd name="csX0" fmla="*/ 0 w 5293462"/>
              <a:gd name="csY0" fmla="*/ 3436481 h 6879356"/>
              <a:gd name="csX1" fmla="*/ 18830 w 5293462"/>
              <a:gd name="csY1" fmla="*/ 0 h 6879356"/>
              <a:gd name="csX2" fmla="*/ 3054124 w 5293462"/>
              <a:gd name="csY2" fmla="*/ 1094 h 6879356"/>
              <a:gd name="csX3" fmla="*/ 4278461 w 5293462"/>
              <a:gd name="csY3" fmla="*/ 1868260 h 6879356"/>
              <a:gd name="csX4" fmla="*/ 5293124 w 5293462"/>
              <a:gd name="csY4" fmla="*/ 326114 h 6879356"/>
              <a:gd name="csX5" fmla="*/ 5292769 w 5293462"/>
              <a:gd name="csY5" fmla="*/ 6863882 h 6879356"/>
              <a:gd name="csX6" fmla="*/ 4532189 w 5293462"/>
              <a:gd name="csY6" fmla="*/ 6879356 h 6879356"/>
              <a:gd name="csX7" fmla="*/ 4291250 w 5293462"/>
              <a:gd name="csY7" fmla="*/ 6513782 h 6879356"/>
              <a:gd name="csX8" fmla="*/ 4045257 w 5293462"/>
              <a:gd name="csY8" fmla="*/ 6871869 h 6879356"/>
              <a:gd name="csX9" fmla="*/ 1009963 w 5293462"/>
              <a:gd name="csY9" fmla="*/ 6872962 h 6879356"/>
              <a:gd name="csX10" fmla="*/ 0 w 5293462"/>
              <a:gd name="csY10" fmla="*/ 3436481 h 6879356"/>
              <a:gd name="csX0" fmla="*/ 2737159 w 5274632"/>
              <a:gd name="csY0" fmla="*/ 4191020 h 6879356"/>
              <a:gd name="csX1" fmla="*/ 0 w 5274632"/>
              <a:gd name="csY1" fmla="*/ 0 h 6879356"/>
              <a:gd name="csX2" fmla="*/ 3035294 w 5274632"/>
              <a:gd name="csY2" fmla="*/ 1094 h 6879356"/>
              <a:gd name="csX3" fmla="*/ 4259631 w 5274632"/>
              <a:gd name="csY3" fmla="*/ 1868260 h 6879356"/>
              <a:gd name="csX4" fmla="*/ 5274294 w 5274632"/>
              <a:gd name="csY4" fmla="*/ 326114 h 6879356"/>
              <a:gd name="csX5" fmla="*/ 5273939 w 5274632"/>
              <a:gd name="csY5" fmla="*/ 6863882 h 6879356"/>
              <a:gd name="csX6" fmla="*/ 4513359 w 5274632"/>
              <a:gd name="csY6" fmla="*/ 6879356 h 6879356"/>
              <a:gd name="csX7" fmla="*/ 4272420 w 5274632"/>
              <a:gd name="csY7" fmla="*/ 6513782 h 6879356"/>
              <a:gd name="csX8" fmla="*/ 4026427 w 5274632"/>
              <a:gd name="csY8" fmla="*/ 6871869 h 6879356"/>
              <a:gd name="csX9" fmla="*/ 991133 w 5274632"/>
              <a:gd name="csY9" fmla="*/ 6872962 h 6879356"/>
              <a:gd name="csX10" fmla="*/ 2737159 w 5274632"/>
              <a:gd name="csY10" fmla="*/ 4191020 h 6879356"/>
              <a:gd name="csX0" fmla="*/ 2737159 w 5274632"/>
              <a:gd name="csY0" fmla="*/ 4191020 h 6879356"/>
              <a:gd name="csX1" fmla="*/ 0 w 5274632"/>
              <a:gd name="csY1" fmla="*/ 0 h 6879356"/>
              <a:gd name="csX2" fmla="*/ 3035294 w 5274632"/>
              <a:gd name="csY2" fmla="*/ 1094 h 6879356"/>
              <a:gd name="csX3" fmla="*/ 4199306 w 5274632"/>
              <a:gd name="csY3" fmla="*/ 2027010 h 6879356"/>
              <a:gd name="csX4" fmla="*/ 5274294 w 5274632"/>
              <a:gd name="csY4" fmla="*/ 326114 h 6879356"/>
              <a:gd name="csX5" fmla="*/ 5273939 w 5274632"/>
              <a:gd name="csY5" fmla="*/ 6863882 h 6879356"/>
              <a:gd name="csX6" fmla="*/ 4513359 w 5274632"/>
              <a:gd name="csY6" fmla="*/ 6879356 h 6879356"/>
              <a:gd name="csX7" fmla="*/ 4272420 w 5274632"/>
              <a:gd name="csY7" fmla="*/ 6513782 h 6879356"/>
              <a:gd name="csX8" fmla="*/ 4026427 w 5274632"/>
              <a:gd name="csY8" fmla="*/ 6871869 h 6879356"/>
              <a:gd name="csX9" fmla="*/ 991133 w 5274632"/>
              <a:gd name="csY9" fmla="*/ 6872962 h 6879356"/>
              <a:gd name="csX10" fmla="*/ 2737159 w 5274632"/>
              <a:gd name="csY10" fmla="*/ 4191020 h 6879356"/>
              <a:gd name="csX0" fmla="*/ 2737159 w 5274632"/>
              <a:gd name="csY0" fmla="*/ 4191020 h 6879356"/>
              <a:gd name="csX1" fmla="*/ 0 w 5274632"/>
              <a:gd name="csY1" fmla="*/ 0 h 6879356"/>
              <a:gd name="csX2" fmla="*/ 3035294 w 5274632"/>
              <a:gd name="csY2" fmla="*/ 1094 h 6879356"/>
              <a:gd name="csX3" fmla="*/ 4272331 w 5274632"/>
              <a:gd name="csY3" fmla="*/ 1858735 h 6879356"/>
              <a:gd name="csX4" fmla="*/ 5274294 w 5274632"/>
              <a:gd name="csY4" fmla="*/ 326114 h 6879356"/>
              <a:gd name="csX5" fmla="*/ 5273939 w 5274632"/>
              <a:gd name="csY5" fmla="*/ 6863882 h 6879356"/>
              <a:gd name="csX6" fmla="*/ 4513359 w 5274632"/>
              <a:gd name="csY6" fmla="*/ 6879356 h 6879356"/>
              <a:gd name="csX7" fmla="*/ 4272420 w 5274632"/>
              <a:gd name="csY7" fmla="*/ 6513782 h 6879356"/>
              <a:gd name="csX8" fmla="*/ 4026427 w 5274632"/>
              <a:gd name="csY8" fmla="*/ 6871869 h 6879356"/>
              <a:gd name="csX9" fmla="*/ 991133 w 5274632"/>
              <a:gd name="csY9" fmla="*/ 6872962 h 6879356"/>
              <a:gd name="csX10" fmla="*/ 2737159 w 5274632"/>
              <a:gd name="csY10" fmla="*/ 4191020 h 6879356"/>
              <a:gd name="csX0" fmla="*/ 2737159 w 5274632"/>
              <a:gd name="csY0" fmla="*/ 4191020 h 6879356"/>
              <a:gd name="csX1" fmla="*/ 0 w 5274632"/>
              <a:gd name="csY1" fmla="*/ 0 h 6879356"/>
              <a:gd name="csX2" fmla="*/ 2978144 w 5274632"/>
              <a:gd name="csY2" fmla="*/ 121744 h 6879356"/>
              <a:gd name="csX3" fmla="*/ 4272331 w 5274632"/>
              <a:gd name="csY3" fmla="*/ 1858735 h 6879356"/>
              <a:gd name="csX4" fmla="*/ 5274294 w 5274632"/>
              <a:gd name="csY4" fmla="*/ 326114 h 6879356"/>
              <a:gd name="csX5" fmla="*/ 5273939 w 5274632"/>
              <a:gd name="csY5" fmla="*/ 6863882 h 6879356"/>
              <a:gd name="csX6" fmla="*/ 4513359 w 5274632"/>
              <a:gd name="csY6" fmla="*/ 6879356 h 6879356"/>
              <a:gd name="csX7" fmla="*/ 4272420 w 5274632"/>
              <a:gd name="csY7" fmla="*/ 6513782 h 6879356"/>
              <a:gd name="csX8" fmla="*/ 4026427 w 5274632"/>
              <a:gd name="csY8" fmla="*/ 6871869 h 6879356"/>
              <a:gd name="csX9" fmla="*/ 991133 w 5274632"/>
              <a:gd name="csY9" fmla="*/ 6872962 h 6879356"/>
              <a:gd name="csX10" fmla="*/ 2737159 w 5274632"/>
              <a:gd name="csY10" fmla="*/ 4191020 h 6879356"/>
              <a:gd name="csX0" fmla="*/ 2737159 w 5274632"/>
              <a:gd name="csY0" fmla="*/ 4191020 h 6879356"/>
              <a:gd name="csX1" fmla="*/ 0 w 5274632"/>
              <a:gd name="csY1" fmla="*/ 0 h 6879356"/>
              <a:gd name="csX2" fmla="*/ 3051169 w 5274632"/>
              <a:gd name="csY2" fmla="*/ 4269 h 6879356"/>
              <a:gd name="csX3" fmla="*/ 4272331 w 5274632"/>
              <a:gd name="csY3" fmla="*/ 1858735 h 6879356"/>
              <a:gd name="csX4" fmla="*/ 5274294 w 5274632"/>
              <a:gd name="csY4" fmla="*/ 326114 h 6879356"/>
              <a:gd name="csX5" fmla="*/ 5273939 w 5274632"/>
              <a:gd name="csY5" fmla="*/ 6863882 h 6879356"/>
              <a:gd name="csX6" fmla="*/ 4513359 w 5274632"/>
              <a:gd name="csY6" fmla="*/ 6879356 h 6879356"/>
              <a:gd name="csX7" fmla="*/ 4272420 w 5274632"/>
              <a:gd name="csY7" fmla="*/ 6513782 h 6879356"/>
              <a:gd name="csX8" fmla="*/ 4026427 w 5274632"/>
              <a:gd name="csY8" fmla="*/ 6871869 h 6879356"/>
              <a:gd name="csX9" fmla="*/ 991133 w 5274632"/>
              <a:gd name="csY9" fmla="*/ 6872962 h 6879356"/>
              <a:gd name="csX10" fmla="*/ 2737159 w 5274632"/>
              <a:gd name="csY10" fmla="*/ 4191020 h 68793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274632" h="6879356">
                <a:moveTo>
                  <a:pt x="2737159" y="4191020"/>
                </a:moveTo>
                <a:lnTo>
                  <a:pt x="0" y="0"/>
                </a:lnTo>
                <a:lnTo>
                  <a:pt x="3051169" y="4269"/>
                </a:lnTo>
                <a:lnTo>
                  <a:pt x="4272331" y="1858735"/>
                </a:lnTo>
                <a:lnTo>
                  <a:pt x="5274294" y="326114"/>
                </a:lnTo>
                <a:cubicBezTo>
                  <a:pt x="5272044" y="1362903"/>
                  <a:pt x="5276189" y="5827093"/>
                  <a:pt x="5273939" y="6863882"/>
                </a:cubicBezTo>
                <a:lnTo>
                  <a:pt x="4513359" y="6879356"/>
                </a:lnTo>
                <a:lnTo>
                  <a:pt x="4272420" y="6513782"/>
                </a:lnTo>
                <a:lnTo>
                  <a:pt x="4026427" y="6871869"/>
                </a:lnTo>
                <a:lnTo>
                  <a:pt x="991133" y="6872962"/>
                </a:lnTo>
                <a:lnTo>
                  <a:pt x="2737159" y="419102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487162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B3EBD8-621A-4AC7-803A-8A84282E2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wrap="square">
            <a:spAutoFit/>
          </a:bodyPr>
          <a:lstStyle/>
          <a:p>
            <a:pPr algn="ctr"/>
            <a:fld id="{7D1DD26F-FA5D-6E49-9D6E-F0596D50FBB9}" type="slidenum">
              <a:rPr lang="x-none" sz="1000"/>
              <a:pPr algn="ctr"/>
              <a:t>2</a:t>
            </a:fld>
            <a:endParaRPr lang="x-none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68B217-EBAB-42F2-8380-671FAE78D79B}"/>
              </a:ext>
            </a:extLst>
          </p:cNvPr>
          <p:cNvSpPr txBox="1"/>
          <p:nvPr/>
        </p:nvSpPr>
        <p:spPr>
          <a:xfrm>
            <a:off x="4501454" y="4508714"/>
            <a:ext cx="3189093" cy="12926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800" dirty="0">
                <a:latin typeface="Calibri" panose="020F0502020204030204" pitchFamily="34" charset="0"/>
              </a:rPr>
              <a:t>Ждать дополнения сервисной линейки или не ждать?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1270C0E1-F12C-4746-A0E2-FFA23E5CCF49}"/>
              </a:ext>
            </a:extLst>
          </p:cNvPr>
          <p:cNvSpPr/>
          <p:nvPr/>
        </p:nvSpPr>
        <p:spPr>
          <a:xfrm>
            <a:off x="1995616" y="1016000"/>
            <a:ext cx="8200767" cy="2922155"/>
          </a:xfrm>
          <a:prstGeom prst="roundRect">
            <a:avLst>
              <a:gd name="adj" fmla="val 3621"/>
            </a:avLst>
          </a:prstGeom>
          <a:solidFill>
            <a:schemeClr val="accent1"/>
          </a:solidFill>
          <a:ln>
            <a:noFill/>
          </a:ln>
          <a:effectLst>
            <a:outerShdw blurRad="127000" dist="38100" dir="5400000" algn="t" rotWithShape="0">
              <a:srgbClr val="004899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noAutofit/>
          </a:bodyPr>
          <a:lstStyle/>
          <a:p>
            <a:pPr lvl="0" algn="ctr">
              <a:spcAft>
                <a:spcPts val="1200"/>
              </a:spcAft>
              <a:buClr>
                <a:srgbClr val="004899"/>
              </a:buClr>
              <a:defRPr/>
            </a:pPr>
            <a:r>
              <a:rPr lang="ru-RU" sz="4800" b="1" kern="0" dirty="0">
                <a:solidFill>
                  <a:schemeClr val="bg1"/>
                </a:solidFill>
                <a:latin typeface="Calibri" panose="020F0502020204030204" pitchFamily="34" charset="0"/>
              </a:rPr>
              <a:t>Что такое «36 и 6» </a:t>
            </a:r>
            <a:br>
              <a:rPr lang="ru-RU" sz="4800" b="1" kern="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ru-RU" sz="4800" b="1" kern="0" dirty="0">
                <a:solidFill>
                  <a:schemeClr val="bg1"/>
                </a:solidFill>
                <a:latin typeface="Calibri" panose="020F0502020204030204" pitchFamily="34" charset="0"/>
              </a:rPr>
              <a:t>в экосистеме </a:t>
            </a:r>
            <a:br>
              <a:rPr lang="ru-RU" sz="4800" b="1" kern="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ru-RU" sz="4800" b="1" kern="0" dirty="0">
                <a:solidFill>
                  <a:schemeClr val="bg1"/>
                </a:solidFill>
                <a:latin typeface="Calibri" panose="020F0502020204030204" pitchFamily="34" charset="0"/>
              </a:rPr>
              <a:t>«Работа России»?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Рисунок 3" descr="Справка">
            <a:extLst>
              <a:ext uri="{FF2B5EF4-FFF2-40B4-BE49-F238E27FC236}">
                <a16:creationId xmlns:a16="http://schemas.microsoft.com/office/drawing/2014/main" id="{CBDB8E3B-D7C2-4C24-BEC9-A73327D2A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85981" y="4447309"/>
            <a:ext cx="1415473" cy="1415473"/>
          </a:xfrm>
          <a:prstGeom prst="rect">
            <a:avLst/>
          </a:prstGeom>
        </p:spPr>
      </p:pic>
      <p:pic>
        <p:nvPicPr>
          <p:cNvPr id="6" name="Рисунок 5" descr="Справка">
            <a:extLst>
              <a:ext uri="{FF2B5EF4-FFF2-40B4-BE49-F238E27FC236}">
                <a16:creationId xmlns:a16="http://schemas.microsoft.com/office/drawing/2014/main" id="{EB4027E3-3E22-4023-8561-C41CE44F8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0547" y="4447308"/>
            <a:ext cx="1415473" cy="141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3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B3EBD8-621A-4AC7-803A-8A84282E2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wrap="square">
            <a:spAutoFit/>
          </a:bodyPr>
          <a:lstStyle/>
          <a:p>
            <a:pPr algn="ctr"/>
            <a:fld id="{7D1DD26F-FA5D-6E49-9D6E-F0596D50FBB9}" type="slidenum">
              <a:rPr lang="x-none" sz="1000"/>
              <a:pPr algn="ctr"/>
              <a:t>3</a:t>
            </a:fld>
            <a:endParaRPr lang="x-none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68B217-EBAB-42F2-8380-671FAE78D79B}"/>
              </a:ext>
            </a:extLst>
          </p:cNvPr>
          <p:cNvSpPr txBox="1"/>
          <p:nvPr/>
        </p:nvSpPr>
        <p:spPr>
          <a:xfrm>
            <a:off x="2976664" y="1528444"/>
            <a:ext cx="8735909" cy="12926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8000" indent="-288000">
              <a:buFont typeface="+mj-lt"/>
              <a:buAutoNum type="arabicParenR"/>
            </a:pPr>
            <a:r>
              <a:rPr lang="ru-RU" sz="1200" dirty="0">
                <a:latin typeface="Calibri" panose="020F0502020204030204" pitchFamily="34" charset="0"/>
              </a:rPr>
              <a:t>сервис «Экспертная оценка текущей и прогнозируемой ситуации на рынке труда»</a:t>
            </a:r>
          </a:p>
          <a:p>
            <a:pPr marL="288000" indent="-288000">
              <a:buFont typeface="+mj-lt"/>
              <a:buAutoNum type="arabicParenR"/>
            </a:pPr>
            <a:r>
              <a:rPr lang="ru-RU" sz="1200" dirty="0">
                <a:latin typeface="Calibri" panose="020F0502020204030204" pitchFamily="34" charset="0"/>
              </a:rPr>
              <a:t>сервис «Определение целевой аудитории»</a:t>
            </a:r>
          </a:p>
          <a:p>
            <a:pPr marL="288000" indent="-288000">
              <a:buFont typeface="+mj-lt"/>
              <a:buAutoNum type="arabicParenR"/>
            </a:pPr>
            <a:r>
              <a:rPr lang="ru-RU" sz="1200" dirty="0">
                <a:latin typeface="Calibri" panose="020F0502020204030204" pitchFamily="34" charset="0"/>
              </a:rPr>
              <a:t>сервис «Определение портрета идеального кандидата»</a:t>
            </a:r>
          </a:p>
          <a:p>
            <a:pPr marL="288000" indent="-288000">
              <a:buFont typeface="+mj-lt"/>
              <a:buAutoNum type="arabicParenR"/>
            </a:pPr>
            <a:r>
              <a:rPr lang="ru-RU" sz="1200" dirty="0">
                <a:latin typeface="Calibri" panose="020F0502020204030204" pitchFamily="34" charset="0"/>
              </a:rPr>
              <a:t>сервис «Формирование и ведение «тёплой базы» кандидатов»</a:t>
            </a:r>
          </a:p>
          <a:p>
            <a:pPr marL="288000" indent="-288000">
              <a:buFont typeface="+mj-lt"/>
              <a:buAutoNum type="arabicParenR"/>
            </a:pPr>
            <a:r>
              <a:rPr lang="ru-RU" sz="1200" dirty="0">
                <a:latin typeface="Calibri" panose="020F0502020204030204" pitchFamily="34" charset="0"/>
              </a:rPr>
              <a:t>сервис «Обработка заявок и откликов кандидатов»</a:t>
            </a:r>
          </a:p>
          <a:p>
            <a:pPr marL="288000" indent="-288000">
              <a:buFont typeface="+mj-lt"/>
              <a:buAutoNum type="arabicParenR"/>
            </a:pPr>
            <a:r>
              <a:rPr lang="ru-RU" sz="1200" dirty="0">
                <a:latin typeface="Calibri" panose="020F0502020204030204" pitchFamily="34" charset="0"/>
              </a:rPr>
              <a:t>сервис «Разработка Карьерной карты предприятия»</a:t>
            </a:r>
          </a:p>
          <a:p>
            <a:pPr marL="288000" indent="-288000">
              <a:buFont typeface="+mj-lt"/>
              <a:buAutoNum type="arabicParenR"/>
            </a:pPr>
            <a:r>
              <a:rPr lang="ru-RU" sz="1200" dirty="0">
                <a:latin typeface="Calibri" panose="020F0502020204030204" pitchFamily="34" charset="0"/>
              </a:rPr>
              <a:t>сервис «Формирование и ведение базы кадрового резерва»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1270C0E1-F12C-4746-A0E2-FFA23E5CCF49}"/>
              </a:ext>
            </a:extLst>
          </p:cNvPr>
          <p:cNvSpPr/>
          <p:nvPr/>
        </p:nvSpPr>
        <p:spPr>
          <a:xfrm>
            <a:off x="479425" y="1630168"/>
            <a:ext cx="2179956" cy="1089214"/>
          </a:xfrm>
          <a:prstGeom prst="roundRect">
            <a:avLst>
              <a:gd name="adj" fmla="val 9838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srgbClr val="004899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t">
            <a:spAutoFit/>
          </a:bodyPr>
          <a:lstStyle/>
          <a:p>
            <a:pPr lvl="0">
              <a:spcAft>
                <a:spcPts val="1200"/>
              </a:spcAft>
              <a:buClr>
                <a:srgbClr val="004899"/>
              </a:buClr>
              <a:defRPr/>
            </a:pPr>
            <a:r>
              <a:rPr lang="ru-RU" sz="1600" b="1" kern="0" dirty="0">
                <a:solidFill>
                  <a:schemeClr val="accent1"/>
                </a:solidFill>
                <a:latin typeface="Calibri" panose="020F0502020204030204" pitchFamily="34" charset="0"/>
              </a:rPr>
              <a:t>В 2026 году </a:t>
            </a:r>
            <a:br>
              <a:rPr lang="ru-RU" sz="1600" b="1" kern="0" dirty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ru-RU" sz="1600" b="1" kern="0" dirty="0">
                <a:solidFill>
                  <a:schemeClr val="accent1"/>
                </a:solidFill>
                <a:latin typeface="Calibri" panose="020F0502020204030204" pitchFamily="34" charset="0"/>
              </a:rPr>
              <a:t>в стадии разработки: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64582C-6770-4CC9-90D1-36357E06D245}"/>
              </a:ext>
            </a:extLst>
          </p:cNvPr>
          <p:cNvSpPr txBox="1"/>
          <p:nvPr/>
        </p:nvSpPr>
        <p:spPr>
          <a:xfrm>
            <a:off x="479425" y="310116"/>
            <a:ext cx="9052296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3200" b="1" spc="-1" dirty="0">
                <a:solidFill>
                  <a:schemeClr val="accent1"/>
                </a:solidFill>
                <a:latin typeface="Calibri" panose="020F0502020204030204" pitchFamily="34" charset="0"/>
                <a:ea typeface="Calibri"/>
              </a:rPr>
              <a:t>Что если </a:t>
            </a:r>
            <a:r>
              <a:rPr lang="ru-RU" sz="3200" b="1" spc="-1" dirty="0">
                <a:solidFill>
                  <a:srgbClr val="E5481D"/>
                </a:solidFill>
                <a:latin typeface="Calibri" panose="020F0502020204030204" pitchFamily="34" charset="0"/>
                <a:ea typeface="Calibri"/>
              </a:rPr>
              <a:t>ждать?</a:t>
            </a:r>
            <a:endParaRPr lang="ru-RU" sz="2000" b="1" strike="noStrike" spc="-1" dirty="0">
              <a:solidFill>
                <a:srgbClr val="E5481D"/>
              </a:solidFill>
              <a:latin typeface="Calibri" panose="020F0502020204030204" pitchFamily="34" charset="0"/>
              <a:ea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82C748-05CE-467B-9BE4-BF9901AAAA7C}"/>
              </a:ext>
            </a:extLst>
          </p:cNvPr>
          <p:cNvSpPr txBox="1"/>
          <p:nvPr/>
        </p:nvSpPr>
        <p:spPr>
          <a:xfrm>
            <a:off x="479425" y="1023192"/>
            <a:ext cx="9052296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pc="-1" dirty="0">
                <a:solidFill>
                  <a:schemeClr val="accent1"/>
                </a:solidFill>
                <a:latin typeface="Calibri" panose="020F0502020204030204" pitchFamily="34" charset="0"/>
                <a:ea typeface="Calibri"/>
              </a:rPr>
              <a:t>Есть объективный цикл разработки, апробации и запуска сервиса (в т.ч. на ЕЦП)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ED44042D-0621-4D0D-ADA8-B52810D5AC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218771"/>
              </p:ext>
            </p:extLst>
          </p:nvPr>
        </p:nvGraphicFramePr>
        <p:xfrm>
          <a:off x="2976665" y="3322320"/>
          <a:ext cx="8735909" cy="30577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71180">
                  <a:extLst>
                    <a:ext uri="{9D8B030D-6E8A-4147-A177-3AD203B41FA5}">
                      <a16:colId xmlns:a16="http://schemas.microsoft.com/office/drawing/2014/main" val="3711375659"/>
                    </a:ext>
                  </a:extLst>
                </a:gridCol>
                <a:gridCol w="5164729">
                  <a:extLst>
                    <a:ext uri="{9D8B030D-6E8A-4147-A177-3AD203B41FA5}">
                      <a16:colId xmlns:a16="http://schemas.microsoft.com/office/drawing/2014/main" val="3299218537"/>
                    </a:ext>
                  </a:extLst>
                </a:gridCol>
              </a:tblGrid>
              <a:tr h="20511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 сервиса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</a:rPr>
                        <a:t>Основное содержание доработки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137300"/>
                  </a:ext>
                </a:extLst>
              </a:tr>
              <a:tr h="3102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200" b="1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Оценка конкурентоспособности вакансии</a:t>
                      </a:r>
                      <a:endParaRPr lang="ru-RU" sz="12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</a:rPr>
                        <a:t>Сопровождение нормативного закрепления сервиса, формирование функциональных требований для реализации на ЕЦП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050278"/>
                  </a:ext>
                </a:extLst>
              </a:tr>
              <a:tr h="3102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200" b="1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Повышение конкурентоспособности вакансии </a:t>
                      </a:r>
                      <a:endParaRPr lang="ru-RU" sz="12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</a:rPr>
                        <a:t>Сопровождение нормативного закрепления сервиса, формирование функциональных требований для реализации на ЕЦП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340588"/>
                  </a:ext>
                </a:extLst>
              </a:tr>
              <a:tr h="3102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200" b="1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Подбор работников на перспективу</a:t>
                      </a:r>
                      <a:endParaRPr lang="ru-RU" sz="12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</a:rPr>
                        <a:t>Сопровождение нормативного закрепления сервиса, формирование функциональных требований для реализации на ЕЦП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727817"/>
                  </a:ext>
                </a:extLst>
              </a:tr>
              <a:tr h="41542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200" b="1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Определение профильной группы работодателя</a:t>
                      </a:r>
                      <a:endParaRPr lang="ru-RU" sz="12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</a:rPr>
                        <a:t>Доработка методической базы сервиса и её апробация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1952918"/>
                  </a:ext>
                </a:extLst>
              </a:tr>
              <a:tr h="57098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200" b="1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Подбор работников</a:t>
                      </a:r>
                      <a:endParaRPr lang="ru-RU" sz="12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</a:rPr>
                        <a:t>Доработка методической базы сервиса и её апробация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</a:rPr>
                        <a:t>Сборка единого сервиса из административных процедур, сопровождение нормативного закрепления сервиса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0582213"/>
                  </a:ext>
                </a:extLst>
              </a:tr>
              <a:tr h="41542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200" b="1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План сопровождения инвалида на рабочем месте</a:t>
                      </a:r>
                      <a:endParaRPr lang="ru-RU" sz="12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</a:rPr>
                        <a:t>Доработка методической базы и её апробация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2000" marR="72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696381"/>
                  </a:ext>
                </a:extLst>
              </a:tr>
            </a:tbl>
          </a:graphicData>
        </a:graphic>
      </p:graphicFrame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20E7FCB5-01F3-4E76-B0FA-83C9DDA5CAF1}"/>
              </a:ext>
            </a:extLst>
          </p:cNvPr>
          <p:cNvSpPr/>
          <p:nvPr/>
        </p:nvSpPr>
        <p:spPr>
          <a:xfrm>
            <a:off x="479425" y="4182506"/>
            <a:ext cx="2179956" cy="1337385"/>
          </a:xfrm>
          <a:prstGeom prst="roundRect">
            <a:avLst>
              <a:gd name="adj" fmla="val 8051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srgbClr val="004899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44000" rIns="144000" bIns="144000" rtlCol="0" anchor="t">
            <a:spAutoFit/>
          </a:bodyPr>
          <a:lstStyle/>
          <a:p>
            <a:pPr lvl="0">
              <a:spcAft>
                <a:spcPts val="1200"/>
              </a:spcAft>
              <a:buClr>
                <a:srgbClr val="004899"/>
              </a:buClr>
              <a:defRPr/>
            </a:pPr>
            <a:r>
              <a:rPr lang="ru-RU" sz="1600" b="1" kern="0" dirty="0">
                <a:solidFill>
                  <a:schemeClr val="accent1"/>
                </a:solidFill>
                <a:latin typeface="Calibri" panose="020F0502020204030204" pitchFamily="34" charset="0"/>
              </a:rPr>
              <a:t>В 2026 году </a:t>
            </a:r>
            <a:br>
              <a:rPr lang="ru-RU" sz="1600" b="1" kern="0" dirty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ru-RU" sz="1600" b="1" kern="0" dirty="0">
                <a:solidFill>
                  <a:schemeClr val="accent1"/>
                </a:solidFill>
                <a:latin typeface="Calibri" panose="020F0502020204030204" pitchFamily="34" charset="0"/>
              </a:rPr>
              <a:t>в стадии внедрения </a:t>
            </a:r>
            <a:br>
              <a:rPr lang="ru-RU" sz="1600" b="1" kern="0" dirty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ru-RU" sz="1600" b="1" kern="0" dirty="0">
                <a:solidFill>
                  <a:schemeClr val="accent1"/>
                </a:solidFill>
                <a:latin typeface="Calibri" panose="020F0502020204030204" pitchFamily="34" charset="0"/>
              </a:rPr>
              <a:t>в сервисную линейку:</a:t>
            </a:r>
          </a:p>
        </p:txBody>
      </p:sp>
    </p:spTree>
    <p:extLst>
      <p:ext uri="{BB962C8B-B14F-4D97-AF65-F5344CB8AC3E}">
        <p14:creationId xmlns:p14="http://schemas.microsoft.com/office/powerpoint/2010/main" val="87943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B3EBD8-621A-4AC7-803A-8A84282E2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wrap="square">
            <a:spAutoFit/>
          </a:bodyPr>
          <a:lstStyle/>
          <a:p>
            <a:pPr algn="ctr"/>
            <a:fld id="{7D1DD26F-FA5D-6E49-9D6E-F0596D50FBB9}" type="slidenum">
              <a:rPr lang="x-none" sz="1000"/>
              <a:pPr algn="ctr"/>
              <a:t>4</a:t>
            </a:fld>
            <a:endParaRPr lang="x-none" sz="1000" dirty="0"/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1270C0E1-F12C-4746-A0E2-FFA23E5CCF49}"/>
              </a:ext>
            </a:extLst>
          </p:cNvPr>
          <p:cNvSpPr/>
          <p:nvPr/>
        </p:nvSpPr>
        <p:spPr>
          <a:xfrm>
            <a:off x="479424" y="1520825"/>
            <a:ext cx="5329239" cy="1935450"/>
          </a:xfrm>
          <a:prstGeom prst="roundRect">
            <a:avLst>
              <a:gd name="adj" fmla="val 5528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srgbClr val="004899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0" tIns="288000" rIns="144000" bIns="288000" rtlCol="0" anchor="ctr">
            <a:noAutofit/>
          </a:bodyPr>
          <a:lstStyle/>
          <a:p>
            <a:pPr lvl="0">
              <a:buClr>
                <a:srgbClr val="004899"/>
              </a:buClr>
              <a:defRPr/>
            </a:pPr>
            <a:r>
              <a:rPr lang="ru-RU" sz="2400" b="1" kern="0" dirty="0">
                <a:solidFill>
                  <a:schemeClr val="accent1"/>
                </a:solidFill>
                <a:latin typeface="Calibri" panose="020F0502020204030204" pitchFamily="34" charset="0"/>
              </a:rPr>
              <a:t>Продвижение </a:t>
            </a:r>
            <a:br>
              <a:rPr lang="ru-RU" sz="2800" kern="0" dirty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ru-RU" sz="1600" kern="0" dirty="0">
                <a:solidFill>
                  <a:schemeClr val="tx1"/>
                </a:solidFill>
                <a:latin typeface="Calibri" panose="020F0502020204030204" pitchFamily="34" charset="0"/>
              </a:rPr>
              <a:t>работодателей меньше, они ближе, </a:t>
            </a:r>
            <a:br>
              <a:rPr lang="ru-RU" sz="1600" kern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ru-RU" sz="1600" kern="0" dirty="0">
                <a:solidFill>
                  <a:schemeClr val="tx1"/>
                </a:solidFill>
                <a:latin typeface="Calibri" panose="020F0502020204030204" pitchFamily="34" charset="0"/>
              </a:rPr>
              <a:t>о них больше информации у нас </a:t>
            </a:r>
            <a:br>
              <a:rPr lang="ru-RU" sz="1600" kern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ru-RU" sz="1600" kern="0" dirty="0">
                <a:solidFill>
                  <a:schemeClr val="tx1"/>
                </a:solidFill>
                <a:latin typeface="Calibri" panose="020F0502020204030204" pitchFamily="34" charset="0"/>
              </a:rPr>
              <a:t>(у государства, у региона)</a:t>
            </a:r>
            <a:endParaRPr lang="ru-RU" sz="20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64582C-6770-4CC9-90D1-36357E06D245}"/>
              </a:ext>
            </a:extLst>
          </p:cNvPr>
          <p:cNvSpPr txBox="1"/>
          <p:nvPr/>
        </p:nvSpPr>
        <p:spPr>
          <a:xfrm>
            <a:off x="479425" y="310116"/>
            <a:ext cx="9052296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3200" b="1" spc="-1" dirty="0">
                <a:solidFill>
                  <a:schemeClr val="accent1"/>
                </a:solidFill>
                <a:latin typeface="Calibri" panose="020F0502020204030204" pitchFamily="34" charset="0"/>
                <a:ea typeface="Calibri"/>
              </a:rPr>
              <a:t>Что если </a:t>
            </a:r>
            <a:r>
              <a:rPr lang="ru-RU" sz="3200" b="1" spc="-1" dirty="0">
                <a:solidFill>
                  <a:srgbClr val="E5481D"/>
                </a:solidFill>
                <a:latin typeface="Calibri" panose="020F0502020204030204" pitchFamily="34" charset="0"/>
                <a:ea typeface="Calibri"/>
              </a:rPr>
              <a:t>не ждать?</a:t>
            </a:r>
            <a:endParaRPr lang="ru-RU" sz="2000" b="1" strike="noStrike" spc="-1" dirty="0">
              <a:solidFill>
                <a:srgbClr val="E5481D"/>
              </a:solidFill>
              <a:latin typeface="Calibri" panose="020F0502020204030204" pitchFamily="34" charset="0"/>
              <a:ea typeface="Calibri"/>
            </a:endParaRPr>
          </a:p>
        </p:txBody>
      </p:sp>
      <p:sp>
        <p:nvSpPr>
          <p:cNvPr id="18" name="Rounded Rectangle 1">
            <a:extLst>
              <a:ext uri="{FF2B5EF4-FFF2-40B4-BE49-F238E27FC236}">
                <a16:creationId xmlns:a16="http://schemas.microsoft.com/office/drawing/2014/main" id="{F746C8FC-8811-4A4B-AF3D-0DA5814D76C1}"/>
              </a:ext>
            </a:extLst>
          </p:cNvPr>
          <p:cNvSpPr/>
          <p:nvPr/>
        </p:nvSpPr>
        <p:spPr>
          <a:xfrm>
            <a:off x="479424" y="3991288"/>
            <a:ext cx="5329239" cy="1931500"/>
          </a:xfrm>
          <a:prstGeom prst="roundRect">
            <a:avLst>
              <a:gd name="adj" fmla="val 5349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srgbClr val="004899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0" tIns="288000" rIns="144000" bIns="288000" rtlCol="0" anchor="ctr">
            <a:noAutofit/>
          </a:bodyPr>
          <a:lstStyle/>
          <a:p>
            <a:pPr lvl="0">
              <a:buClr>
                <a:srgbClr val="004899"/>
              </a:buClr>
              <a:defRPr/>
            </a:pPr>
            <a:r>
              <a:rPr lang="ru-RU" sz="2400" b="1" kern="0" dirty="0">
                <a:solidFill>
                  <a:schemeClr val="accent1"/>
                </a:solidFill>
                <a:latin typeface="Calibri" panose="020F0502020204030204" pitchFamily="34" charset="0"/>
              </a:rPr>
              <a:t>«Парные» сервисы </a:t>
            </a:r>
            <a:br>
              <a:rPr lang="ru-RU" sz="2800" kern="0" dirty="0">
                <a:solidFill>
                  <a:srgbClr val="004899"/>
                </a:solidFill>
                <a:latin typeface="Calibri" panose="020F0502020204030204" pitchFamily="34" charset="0"/>
              </a:rPr>
            </a:br>
            <a:r>
              <a:rPr lang="ru-RU" sz="1600" kern="0" dirty="0">
                <a:solidFill>
                  <a:schemeClr val="tx1"/>
                </a:solidFill>
                <a:latin typeface="Calibri" panose="020F0502020204030204" pitchFamily="34" charset="0"/>
              </a:rPr>
              <a:t>«Стажировка», «Целевое обучение», «</a:t>
            </a:r>
            <a:r>
              <a:rPr lang="ru-RU" sz="1600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Профтур</a:t>
            </a:r>
            <a:r>
              <a:rPr lang="ru-RU" sz="1600" kern="0" dirty="0">
                <a:solidFill>
                  <a:schemeClr val="tx1"/>
                </a:solidFill>
                <a:latin typeface="Calibri" panose="020F0502020204030204" pitchFamily="34" charset="0"/>
              </a:rPr>
              <a:t>»</a:t>
            </a:r>
            <a:endParaRPr lang="ru-RU" sz="20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ounded Rectangle 1">
            <a:extLst>
              <a:ext uri="{FF2B5EF4-FFF2-40B4-BE49-F238E27FC236}">
                <a16:creationId xmlns:a16="http://schemas.microsoft.com/office/drawing/2014/main" id="{7ADBEB07-5E97-434C-94E3-3F440B0A3F3D}"/>
              </a:ext>
            </a:extLst>
          </p:cNvPr>
          <p:cNvSpPr/>
          <p:nvPr/>
        </p:nvSpPr>
        <p:spPr>
          <a:xfrm>
            <a:off x="6383336" y="1524776"/>
            <a:ext cx="5329239" cy="1931499"/>
          </a:xfrm>
          <a:prstGeom prst="roundRect">
            <a:avLst>
              <a:gd name="adj" fmla="val 5805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srgbClr val="004899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0" tIns="288000" rIns="144000" bIns="288000" rtlCol="0" anchor="ctr">
            <a:noAutofit/>
          </a:bodyPr>
          <a:lstStyle/>
          <a:p>
            <a:pPr lvl="0">
              <a:buClr>
                <a:srgbClr val="004899"/>
              </a:buClr>
              <a:defRPr/>
            </a:pPr>
            <a:r>
              <a:rPr lang="ru-RU" sz="2400" b="1" kern="0" dirty="0">
                <a:solidFill>
                  <a:schemeClr val="accent1"/>
                </a:solidFill>
                <a:latin typeface="Calibri" panose="020F0502020204030204" pitchFamily="34" charset="0"/>
              </a:rPr>
              <a:t>Работа с базой вакансий </a:t>
            </a:r>
            <a:br>
              <a:rPr lang="ru-RU" sz="2800" kern="0" dirty="0">
                <a:solidFill>
                  <a:srgbClr val="004899"/>
                </a:solidFill>
                <a:latin typeface="Calibri" panose="020F0502020204030204" pitchFamily="34" charset="0"/>
              </a:rPr>
            </a:br>
            <a:r>
              <a:rPr lang="ru-RU" sz="1600" kern="0" dirty="0">
                <a:solidFill>
                  <a:schemeClr val="tx1"/>
                </a:solidFill>
                <a:latin typeface="Calibri" panose="020F0502020204030204" pitchFamily="34" charset="0"/>
              </a:rPr>
              <a:t>(в рамках МГП по подбору; </a:t>
            </a:r>
            <a:br>
              <a:rPr lang="ru-RU" sz="1600" kern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ru-RU" sz="1600" kern="0" dirty="0">
                <a:solidFill>
                  <a:schemeClr val="tx1"/>
                </a:solidFill>
                <a:latin typeface="Calibri" panose="020F0502020204030204" pitchFamily="34" charset="0"/>
              </a:rPr>
              <a:t>работает и без сервиса)</a:t>
            </a:r>
            <a:endParaRPr lang="ru-RU" sz="20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">
            <a:extLst>
              <a:ext uri="{FF2B5EF4-FFF2-40B4-BE49-F238E27FC236}">
                <a16:creationId xmlns:a16="http://schemas.microsoft.com/office/drawing/2014/main" id="{355F8FB7-AF02-4935-A14D-E2725FAC1C01}"/>
              </a:ext>
            </a:extLst>
          </p:cNvPr>
          <p:cNvSpPr/>
          <p:nvPr/>
        </p:nvSpPr>
        <p:spPr>
          <a:xfrm>
            <a:off x="6383336" y="3991289"/>
            <a:ext cx="5329239" cy="1931499"/>
          </a:xfrm>
          <a:prstGeom prst="roundRect">
            <a:avLst>
              <a:gd name="adj" fmla="val 4266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srgbClr val="004899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0" tIns="288000" rIns="144000" bIns="288000" rtlCol="0" anchor="ctr">
            <a:noAutofit/>
          </a:bodyPr>
          <a:lstStyle/>
          <a:p>
            <a:pPr lvl="0">
              <a:buClr>
                <a:srgbClr val="004899"/>
              </a:buClr>
              <a:defRPr/>
            </a:pPr>
            <a:r>
              <a:rPr lang="ru-RU" sz="2400" b="1" kern="0" dirty="0">
                <a:solidFill>
                  <a:schemeClr val="accent1"/>
                </a:solidFill>
                <a:latin typeface="Calibri" panose="020F0502020204030204" pitchFamily="34" charset="0"/>
              </a:rPr>
              <a:t>Региональные сервисы</a:t>
            </a:r>
            <a:r>
              <a:rPr lang="ru-RU" sz="1600" kern="0" dirty="0">
                <a:solidFill>
                  <a:prstClr val="black"/>
                </a:solidFill>
                <a:latin typeface="Calibri" panose="020F0502020204030204" pitchFamily="34" charset="0"/>
              </a:rPr>
              <a:t>, в т.ч.:</a:t>
            </a:r>
          </a:p>
          <a:p>
            <a:pPr marL="342900" lvl="0" indent="-342900">
              <a:buClr>
                <a:schemeClr val="accent1"/>
              </a:buClr>
              <a:buFont typeface="Font Awesome 6 Pro Solid" panose="02000903000000000000" pitchFamily="50" charset="0"/>
              <a:buChar char="✓"/>
              <a:defRPr/>
            </a:pPr>
            <a:r>
              <a:rPr lang="ru-RU" sz="1600" kern="0" dirty="0">
                <a:solidFill>
                  <a:prstClr val="black"/>
                </a:solidFill>
                <a:latin typeface="Calibri" panose="020F0502020204030204" pitchFamily="34" charset="0"/>
              </a:rPr>
              <a:t>Внедрение лучших практик (АИС ЦМП)</a:t>
            </a:r>
          </a:p>
          <a:p>
            <a:pPr marL="342900" lvl="0" indent="-342900">
              <a:buClr>
                <a:schemeClr val="accent1"/>
              </a:buClr>
              <a:buFont typeface="Font Awesome 6 Pro Solid" panose="02000903000000000000" pitchFamily="50" charset="0"/>
              <a:buChar char="✓"/>
              <a:defRPr/>
            </a:pPr>
            <a:r>
              <a:rPr lang="ru-RU" sz="1600" kern="0" dirty="0">
                <a:solidFill>
                  <a:prstClr val="black"/>
                </a:solidFill>
                <a:latin typeface="Calibri" panose="020F0502020204030204" pitchFamily="34" charset="0"/>
              </a:rPr>
              <a:t>Внедрение сервисов, пока </a:t>
            </a:r>
            <a:br>
              <a:rPr lang="ru-RU" sz="1600" kern="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ru-RU" sz="1600" kern="0" dirty="0">
                <a:solidFill>
                  <a:prstClr val="black"/>
                </a:solidFill>
                <a:latin typeface="Calibri" panose="020F0502020204030204" pitchFamily="34" charset="0"/>
              </a:rPr>
              <a:t>не закрепленных в федеральных </a:t>
            </a:r>
            <a:br>
              <a:rPr lang="ru-RU" sz="1600" kern="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ru-RU" sz="1600" kern="0" dirty="0">
                <a:solidFill>
                  <a:prstClr val="black"/>
                </a:solidFill>
                <a:latin typeface="Calibri" panose="020F0502020204030204" pitchFamily="34" charset="0"/>
              </a:rPr>
              <a:t>МГП (ФЦК)</a:t>
            </a:r>
          </a:p>
        </p:txBody>
      </p:sp>
      <p:pic>
        <p:nvPicPr>
          <p:cNvPr id="5" name="Рисунок 4" descr="Фабрика">
            <a:extLst>
              <a:ext uri="{FF2B5EF4-FFF2-40B4-BE49-F238E27FC236}">
                <a16:creationId xmlns:a16="http://schemas.microsoft.com/office/drawing/2014/main" id="{037A1745-6816-4FC1-950C-E607C5105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304" y="2085450"/>
            <a:ext cx="810150" cy="810150"/>
          </a:xfrm>
          <a:prstGeom prst="rect">
            <a:avLst/>
          </a:prstGeom>
        </p:spPr>
      </p:pic>
      <p:pic>
        <p:nvPicPr>
          <p:cNvPr id="7" name="Рисунок 6" descr="Портфель">
            <a:extLst>
              <a:ext uri="{FF2B5EF4-FFF2-40B4-BE49-F238E27FC236}">
                <a16:creationId xmlns:a16="http://schemas.microsoft.com/office/drawing/2014/main" id="{E83E77E9-F562-4AFF-B6C2-AC5933B90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6218" y="2085450"/>
            <a:ext cx="810150" cy="810150"/>
          </a:xfrm>
          <a:prstGeom prst="rect">
            <a:avLst/>
          </a:prstGeom>
        </p:spPr>
      </p:pic>
      <p:pic>
        <p:nvPicPr>
          <p:cNvPr id="22" name="Рисунок 21" descr="Шестеренки">
            <a:extLst>
              <a:ext uri="{FF2B5EF4-FFF2-40B4-BE49-F238E27FC236}">
                <a16:creationId xmlns:a16="http://schemas.microsoft.com/office/drawing/2014/main" id="{A8FF8661-8673-4C67-B965-EF8B48A789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305" y="4551963"/>
            <a:ext cx="810150" cy="810150"/>
          </a:xfrm>
          <a:prstGeom prst="rect">
            <a:avLst/>
          </a:prstGeom>
        </p:spPr>
      </p:pic>
      <p:pic>
        <p:nvPicPr>
          <p:cNvPr id="24" name="Рисунок 23" descr="Карта с кнопкой">
            <a:extLst>
              <a:ext uri="{FF2B5EF4-FFF2-40B4-BE49-F238E27FC236}">
                <a16:creationId xmlns:a16="http://schemas.microsoft.com/office/drawing/2014/main" id="{A5F2030C-911B-466B-BDCA-B9091252B3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66216" y="4551963"/>
            <a:ext cx="810150" cy="8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2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6292FF1F-E374-44F2-894A-6F1F1C7B8E5C}"/>
              </a:ext>
            </a:extLst>
          </p:cNvPr>
          <p:cNvCxnSpPr>
            <a:cxnSpLocks/>
          </p:cNvCxnSpPr>
          <p:nvPr/>
        </p:nvCxnSpPr>
        <p:spPr>
          <a:xfrm flipH="1">
            <a:off x="0" y="2977087"/>
            <a:ext cx="10714196" cy="0"/>
          </a:xfrm>
          <a:prstGeom prst="line">
            <a:avLst/>
          </a:prstGeom>
          <a:ln w="25400"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17">
            <a:extLst>
              <a:ext uri="{FF2B5EF4-FFF2-40B4-BE49-F238E27FC236}">
                <a16:creationId xmlns:a16="http://schemas.microsoft.com/office/drawing/2014/main" id="{10D709DD-DEDD-4017-9CCF-C0B7E6CC8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pPr algn="ctr"/>
            <a:fld id="{B6DFEE45-8121-43F5-AAC7-AC7A45CD955A}" type="slidenum">
              <a:rPr lang="ru-RU" sz="1000">
                <a:solidFill>
                  <a:srgbClr val="69B3E7"/>
                </a:solidFill>
                <a:latin typeface="Montserrat" panose="00000500000000000000" pitchFamily="2" charset="-52"/>
              </a:rPr>
              <a:pPr algn="ctr"/>
              <a:t>5</a:t>
            </a:fld>
            <a:endParaRPr lang="ru-RU" sz="1000" dirty="0">
              <a:solidFill>
                <a:srgbClr val="69B3E7"/>
              </a:solidFill>
              <a:latin typeface="Montserrat" panose="00000500000000000000" pitchFamily="2" charset="-52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9997CBB2-30B0-41D4-811C-697A9E582214}"/>
              </a:ext>
            </a:extLst>
          </p:cNvPr>
          <p:cNvSpPr txBox="1">
            <a:spLocks/>
          </p:cNvSpPr>
          <p:nvPr/>
        </p:nvSpPr>
        <p:spPr>
          <a:xfrm>
            <a:off x="492337" y="1487538"/>
            <a:ext cx="1582371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defTabSz="767811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6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Планирование кадровой потребности</a:t>
            </a: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6FEC0FF3-78AF-46BA-88C8-A96D58F26983}"/>
              </a:ext>
            </a:extLst>
          </p:cNvPr>
          <p:cNvSpPr txBox="1">
            <a:spLocks/>
          </p:cNvSpPr>
          <p:nvPr/>
        </p:nvSpPr>
        <p:spPr>
          <a:xfrm>
            <a:off x="2170103" y="3727973"/>
            <a:ext cx="1702830" cy="102123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marR="0" lvl="0" algn="l" defTabSz="7678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</a:rPr>
              <a:t>Определение потребности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</a:rPr>
              <a:t>и формирование запроса</a:t>
            </a: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018817D6-80AC-4E16-9905-1D16E0BF46F2}"/>
              </a:ext>
            </a:extLst>
          </p:cNvPr>
          <p:cNvSpPr txBox="1">
            <a:spLocks/>
          </p:cNvSpPr>
          <p:nvPr/>
        </p:nvSpPr>
        <p:spPr>
          <a:xfrm>
            <a:off x="3844825" y="1733761"/>
            <a:ext cx="1416953" cy="49244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marR="0" lvl="0" algn="l" defTabSz="7678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</a:rPr>
              <a:t>Поиск и подбор кандидатов</a:t>
            </a:r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943B6B28-7B6D-4134-92CF-BBE7E97E3CF1}"/>
              </a:ext>
            </a:extLst>
          </p:cNvPr>
          <p:cNvSpPr txBox="1">
            <a:spLocks/>
          </p:cNvSpPr>
          <p:nvPr/>
        </p:nvSpPr>
        <p:spPr>
          <a:xfrm>
            <a:off x="5525635" y="3727973"/>
            <a:ext cx="1414008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marR="0" lvl="0" algn="l" defTabSz="7678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</a:rPr>
              <a:t>Отбор и оценка  кандидатов</a:t>
            </a: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FBDAA6A4-4A2E-40ED-8F6D-B92FCCC7F825}"/>
              </a:ext>
            </a:extLst>
          </p:cNvPr>
          <p:cNvSpPr txBox="1">
            <a:spLocks/>
          </p:cNvSpPr>
          <p:nvPr/>
        </p:nvSpPr>
        <p:spPr>
          <a:xfrm>
            <a:off x="7203401" y="1733761"/>
            <a:ext cx="1587250" cy="49244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marR="0" lvl="0" algn="l" defTabSz="7678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</a:rPr>
              <a:t>Прием на работу и адаптация</a:t>
            </a: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703BA198-8E0D-42CB-BA3C-13AAB83A43A3}"/>
              </a:ext>
            </a:extLst>
          </p:cNvPr>
          <p:cNvSpPr txBox="1">
            <a:spLocks/>
          </p:cNvSpPr>
          <p:nvPr/>
        </p:nvSpPr>
        <p:spPr>
          <a:xfrm>
            <a:off x="8881167" y="3727973"/>
            <a:ext cx="1223363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marR="0" lvl="0" algn="l" defTabSz="7678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</a:rPr>
              <a:t>Трудовая деятельность </a:t>
            </a:r>
            <a:br>
              <a:rPr lang="ru-RU" sz="16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</a:rPr>
              <a:t>и удержание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ACE0B5CD-C1B0-4157-ABB7-EE658554680F}"/>
              </a:ext>
            </a:extLst>
          </p:cNvPr>
          <p:cNvSpPr txBox="1">
            <a:spLocks/>
          </p:cNvSpPr>
          <p:nvPr/>
        </p:nvSpPr>
        <p:spPr>
          <a:xfrm>
            <a:off x="10560768" y="1487538"/>
            <a:ext cx="1200938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marR="0" lvl="0" algn="l" defTabSz="7678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</a:rPr>
              <a:t>Расторжение трудовых отношений</a:t>
            </a: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83B0D05B-9D00-412E-944E-1EF2211FA370}"/>
              </a:ext>
            </a:extLst>
          </p:cNvPr>
          <p:cNvSpPr txBox="1">
            <a:spLocks/>
          </p:cNvSpPr>
          <p:nvPr/>
        </p:nvSpPr>
        <p:spPr>
          <a:xfrm>
            <a:off x="492338" y="5249733"/>
            <a:ext cx="11220238" cy="742706"/>
          </a:xfrm>
          <a:prstGeom prst="roundRect">
            <a:avLst/>
          </a:prstGeom>
          <a:solidFill>
            <a:schemeClr val="accent1"/>
          </a:solidFill>
          <a:effectLst>
            <a:outerShdw blurRad="127000" dist="38100" dir="5400000" algn="t" rotWithShape="0">
              <a:srgbClr val="004899">
                <a:alpha val="40000"/>
              </a:srgbClr>
            </a:outerShdw>
          </a:effectLst>
        </p:spPr>
        <p:txBody>
          <a:bodyPr wrap="square" lIns="180000" tIns="180000" rIns="180000" bIns="180000" anchor="t" anchorCtr="0">
            <a:sp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095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chemeClr val="bg1"/>
                </a:solidFill>
                <a:latin typeface="+mn-lt"/>
              </a:rPr>
              <a:t>Разработка продуктовой линейки в соответствии с потребностью предприятий на данных этапах 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A5B4AE-9521-4BA7-8996-8E246D6E100A}"/>
              </a:ext>
            </a:extLst>
          </p:cNvPr>
          <p:cNvSpPr txBox="1"/>
          <p:nvPr/>
        </p:nvSpPr>
        <p:spPr>
          <a:xfrm>
            <a:off x="479425" y="310116"/>
            <a:ext cx="10320976" cy="9848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3200" b="1" spc="-1" dirty="0">
                <a:solidFill>
                  <a:schemeClr val="accent1"/>
                </a:solidFill>
                <a:latin typeface="Calibri" panose="020F0502020204030204" pitchFamily="34" charset="0"/>
                <a:ea typeface="Calibri"/>
              </a:rPr>
              <a:t>Работа с предприятиями на всех этапах </a:t>
            </a:r>
            <a:br>
              <a:rPr lang="ru-RU" sz="3200" b="1" spc="-1" dirty="0">
                <a:solidFill>
                  <a:schemeClr val="accent1"/>
                </a:solidFill>
                <a:latin typeface="Calibri" panose="020F0502020204030204" pitchFamily="34" charset="0"/>
                <a:ea typeface="Calibri"/>
              </a:rPr>
            </a:br>
            <a:r>
              <a:rPr lang="ru-RU" sz="3200" b="1" spc="-1" dirty="0">
                <a:solidFill>
                  <a:schemeClr val="accent1"/>
                </a:solidFill>
                <a:latin typeface="Calibri" panose="020F0502020204030204" pitchFamily="34" charset="0"/>
                <a:ea typeface="Calibri"/>
              </a:rPr>
              <a:t>жизненного цикла обеспечения кадровой потребности</a:t>
            </a:r>
          </a:p>
        </p:txBody>
      </p:sp>
      <p:sp>
        <p:nvSpPr>
          <p:cNvPr id="32" name="Полилиния 11">
            <a:extLst>
              <a:ext uri="{FF2B5EF4-FFF2-40B4-BE49-F238E27FC236}">
                <a16:creationId xmlns:a16="http://schemas.microsoft.com/office/drawing/2014/main" id="{80936EE1-85DE-422C-BAFB-87E0DEA232B8}"/>
              </a:ext>
            </a:extLst>
          </p:cNvPr>
          <p:cNvSpPr/>
          <p:nvPr/>
        </p:nvSpPr>
        <p:spPr bwMode="auto">
          <a:xfrm>
            <a:off x="492337" y="2384446"/>
            <a:ext cx="1006676" cy="1185283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 extrusionOk="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69B3E7"/>
          </a:solidFill>
          <a:ln w="41434" cap="flat">
            <a:noFill/>
            <a:prstDash val="solid"/>
            <a:miter/>
          </a:ln>
          <a:effectLst>
            <a:outerShdw blurRad="127000" dist="38100" dir="5400000" algn="t" rotWithShape="0">
              <a:srgbClr val="0033A0">
                <a:alpha val="40000"/>
              </a:srgbClr>
            </a:outerShdw>
          </a:effectLst>
        </p:spPr>
        <p:txBody>
          <a:bodyPr lIns="180000" rtlCol="0" anchor="ctr"/>
          <a:lstStyle/>
          <a:p>
            <a:pPr lvl="0"/>
            <a:r>
              <a:rPr lang="ru-RU" sz="4400" spc="-1" dirty="0">
                <a:solidFill>
                  <a:srgbClr val="FFFFFF"/>
                </a:solidFill>
                <a:latin typeface="Montserrat SemiBold" panose="00000700000000000000" pitchFamily="2" charset="-52"/>
                <a:ea typeface="DejaVu Sans"/>
              </a:rPr>
              <a:t>1</a:t>
            </a:r>
            <a:endParaRPr lang="ru-RU" sz="4400" spc="-1" dirty="0">
              <a:solidFill>
                <a:srgbClr val="FFFFFF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33" name="Полилиния 11">
            <a:extLst>
              <a:ext uri="{FF2B5EF4-FFF2-40B4-BE49-F238E27FC236}">
                <a16:creationId xmlns:a16="http://schemas.microsoft.com/office/drawing/2014/main" id="{F3AB4A30-E2AC-4DC8-A60D-31170485661D}"/>
              </a:ext>
            </a:extLst>
          </p:cNvPr>
          <p:cNvSpPr/>
          <p:nvPr/>
        </p:nvSpPr>
        <p:spPr bwMode="auto">
          <a:xfrm>
            <a:off x="2170103" y="2384446"/>
            <a:ext cx="1006676" cy="1185283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 extrusionOk="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69B3E7"/>
          </a:solidFill>
          <a:ln w="41434" cap="flat">
            <a:noFill/>
            <a:prstDash val="solid"/>
            <a:miter/>
          </a:ln>
          <a:effectLst>
            <a:outerShdw blurRad="127000" dist="38100" dir="5400000" algn="t" rotWithShape="0">
              <a:srgbClr val="0033A0">
                <a:alpha val="40000"/>
              </a:srgbClr>
            </a:outerShdw>
          </a:effectLst>
        </p:spPr>
        <p:txBody>
          <a:bodyPr lIns="180000" rtlCol="0" anchor="ctr"/>
          <a:lstStyle/>
          <a:p>
            <a:pPr lvl="0"/>
            <a:r>
              <a:rPr lang="ru-RU" sz="4400" spc="-1" dirty="0">
                <a:solidFill>
                  <a:srgbClr val="FFFFFF"/>
                </a:solidFill>
                <a:latin typeface="Montserrat SemiBold" panose="00000700000000000000" pitchFamily="2" charset="-52"/>
                <a:ea typeface="DejaVu Sans"/>
              </a:rPr>
              <a:t>2</a:t>
            </a:r>
            <a:endParaRPr lang="ru-RU" sz="4400" spc="-1" dirty="0">
              <a:solidFill>
                <a:srgbClr val="FFFFFF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35" name="Полилиния 11">
            <a:extLst>
              <a:ext uri="{FF2B5EF4-FFF2-40B4-BE49-F238E27FC236}">
                <a16:creationId xmlns:a16="http://schemas.microsoft.com/office/drawing/2014/main" id="{66403850-D7A4-4A18-BA19-5F4BC6DCBBBA}"/>
              </a:ext>
            </a:extLst>
          </p:cNvPr>
          <p:cNvSpPr/>
          <p:nvPr/>
        </p:nvSpPr>
        <p:spPr bwMode="auto">
          <a:xfrm>
            <a:off x="3847869" y="2384446"/>
            <a:ext cx="1006676" cy="1185283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 extrusionOk="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69B3E7"/>
          </a:solidFill>
          <a:ln w="41434" cap="flat">
            <a:noFill/>
            <a:prstDash val="solid"/>
            <a:miter/>
          </a:ln>
          <a:effectLst>
            <a:outerShdw blurRad="127000" dist="38100" dir="5400000" algn="t" rotWithShape="0">
              <a:srgbClr val="0033A0">
                <a:alpha val="40000"/>
              </a:srgbClr>
            </a:outerShdw>
          </a:effectLst>
        </p:spPr>
        <p:txBody>
          <a:bodyPr lIns="180000" rtlCol="0" anchor="ctr"/>
          <a:lstStyle/>
          <a:p>
            <a:pPr lvl="0"/>
            <a:r>
              <a:rPr lang="ru-RU" sz="4400" spc="-1" dirty="0">
                <a:solidFill>
                  <a:srgbClr val="FFFFFF"/>
                </a:solidFill>
                <a:latin typeface="Montserrat SemiBold" panose="00000700000000000000" pitchFamily="2" charset="-52"/>
                <a:ea typeface="DejaVu Sans"/>
              </a:rPr>
              <a:t>3</a:t>
            </a:r>
            <a:endParaRPr lang="ru-RU" sz="4400" spc="-1" dirty="0">
              <a:solidFill>
                <a:srgbClr val="FFFFFF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36" name="Полилиния 11">
            <a:extLst>
              <a:ext uri="{FF2B5EF4-FFF2-40B4-BE49-F238E27FC236}">
                <a16:creationId xmlns:a16="http://schemas.microsoft.com/office/drawing/2014/main" id="{129CDB3B-A7AD-4C7C-922C-CE044288EC6A}"/>
              </a:ext>
            </a:extLst>
          </p:cNvPr>
          <p:cNvSpPr/>
          <p:nvPr/>
        </p:nvSpPr>
        <p:spPr bwMode="auto">
          <a:xfrm>
            <a:off x="5525635" y="2384446"/>
            <a:ext cx="1006676" cy="1185283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 extrusionOk="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69B3E7"/>
          </a:solidFill>
          <a:ln w="41434" cap="flat">
            <a:noFill/>
            <a:prstDash val="solid"/>
            <a:miter/>
          </a:ln>
          <a:effectLst>
            <a:outerShdw blurRad="127000" dist="38100" dir="5400000" algn="t" rotWithShape="0">
              <a:srgbClr val="0033A0">
                <a:alpha val="40000"/>
              </a:srgbClr>
            </a:outerShdw>
          </a:effectLst>
        </p:spPr>
        <p:txBody>
          <a:bodyPr lIns="180000" rtlCol="0" anchor="ctr"/>
          <a:lstStyle/>
          <a:p>
            <a:pPr lvl="0"/>
            <a:r>
              <a:rPr lang="ru-RU" sz="4400" spc="-1" dirty="0">
                <a:solidFill>
                  <a:srgbClr val="FFFFFF"/>
                </a:solidFill>
                <a:latin typeface="Montserrat SemiBold" panose="00000700000000000000" pitchFamily="2" charset="-52"/>
                <a:ea typeface="DejaVu Sans"/>
              </a:rPr>
              <a:t>4</a:t>
            </a:r>
            <a:endParaRPr lang="ru-RU" sz="4400" spc="-1" dirty="0">
              <a:solidFill>
                <a:srgbClr val="FFFFFF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37" name="Полилиния 11">
            <a:extLst>
              <a:ext uri="{FF2B5EF4-FFF2-40B4-BE49-F238E27FC236}">
                <a16:creationId xmlns:a16="http://schemas.microsoft.com/office/drawing/2014/main" id="{AC311F5D-7052-492D-A610-B3F58A7FF0F2}"/>
              </a:ext>
            </a:extLst>
          </p:cNvPr>
          <p:cNvSpPr/>
          <p:nvPr/>
        </p:nvSpPr>
        <p:spPr bwMode="auto">
          <a:xfrm>
            <a:off x="7203401" y="2384446"/>
            <a:ext cx="1006676" cy="1185283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 extrusionOk="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69B3E7"/>
          </a:solidFill>
          <a:ln w="41434" cap="flat">
            <a:noFill/>
            <a:prstDash val="solid"/>
            <a:miter/>
          </a:ln>
          <a:effectLst>
            <a:outerShdw blurRad="127000" dist="38100" dir="5400000" algn="t" rotWithShape="0">
              <a:srgbClr val="0033A0">
                <a:alpha val="40000"/>
              </a:srgbClr>
            </a:outerShdw>
          </a:effectLst>
        </p:spPr>
        <p:txBody>
          <a:bodyPr lIns="180000" rtlCol="0" anchor="ctr"/>
          <a:lstStyle/>
          <a:p>
            <a:pPr lvl="0"/>
            <a:r>
              <a:rPr lang="ru-RU" sz="4400" spc="-1" dirty="0">
                <a:solidFill>
                  <a:srgbClr val="FFFFFF"/>
                </a:solidFill>
                <a:latin typeface="Montserrat SemiBold" panose="00000700000000000000" pitchFamily="2" charset="-52"/>
                <a:ea typeface="DejaVu Sans"/>
              </a:rPr>
              <a:t>5</a:t>
            </a:r>
            <a:endParaRPr lang="ru-RU" sz="4400" spc="-1" dirty="0">
              <a:solidFill>
                <a:srgbClr val="FFFFFF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38" name="Полилиния 11">
            <a:extLst>
              <a:ext uri="{FF2B5EF4-FFF2-40B4-BE49-F238E27FC236}">
                <a16:creationId xmlns:a16="http://schemas.microsoft.com/office/drawing/2014/main" id="{78255B5A-525A-4BCB-9734-0CDC7256D995}"/>
              </a:ext>
            </a:extLst>
          </p:cNvPr>
          <p:cNvSpPr/>
          <p:nvPr/>
        </p:nvSpPr>
        <p:spPr bwMode="auto">
          <a:xfrm>
            <a:off x="8881167" y="2384446"/>
            <a:ext cx="1006676" cy="1185283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 extrusionOk="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69B3E7"/>
          </a:solidFill>
          <a:ln w="41434" cap="flat">
            <a:noFill/>
            <a:prstDash val="solid"/>
            <a:miter/>
          </a:ln>
          <a:effectLst>
            <a:outerShdw blurRad="127000" dist="38100" dir="5400000" algn="t" rotWithShape="0">
              <a:srgbClr val="0033A0">
                <a:alpha val="40000"/>
              </a:srgbClr>
            </a:outerShdw>
          </a:effectLst>
        </p:spPr>
        <p:txBody>
          <a:bodyPr lIns="180000" rtlCol="0" anchor="ctr"/>
          <a:lstStyle/>
          <a:p>
            <a:pPr lvl="0"/>
            <a:r>
              <a:rPr lang="ru-RU" sz="4400" spc="-1" dirty="0">
                <a:solidFill>
                  <a:srgbClr val="FFFFFF"/>
                </a:solidFill>
                <a:latin typeface="Montserrat SemiBold" panose="00000700000000000000" pitchFamily="2" charset="-52"/>
                <a:ea typeface="DejaVu Sans"/>
              </a:rPr>
              <a:t>6</a:t>
            </a:r>
            <a:endParaRPr lang="ru-RU" sz="4400" spc="-1" dirty="0">
              <a:solidFill>
                <a:srgbClr val="FFFFFF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39" name="Полилиния 11">
            <a:extLst>
              <a:ext uri="{FF2B5EF4-FFF2-40B4-BE49-F238E27FC236}">
                <a16:creationId xmlns:a16="http://schemas.microsoft.com/office/drawing/2014/main" id="{FA990DC3-6D62-4FC4-8546-C1FE092AFB86}"/>
              </a:ext>
            </a:extLst>
          </p:cNvPr>
          <p:cNvSpPr/>
          <p:nvPr/>
        </p:nvSpPr>
        <p:spPr bwMode="auto">
          <a:xfrm>
            <a:off x="10558935" y="2384446"/>
            <a:ext cx="1006676" cy="1185283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 extrusionOk="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69B3E7"/>
          </a:solidFill>
          <a:ln w="41434" cap="flat">
            <a:noFill/>
            <a:prstDash val="solid"/>
            <a:miter/>
          </a:ln>
          <a:effectLst>
            <a:outerShdw blurRad="127000" dist="38100" dir="5400000" algn="t" rotWithShape="0">
              <a:srgbClr val="0033A0">
                <a:alpha val="40000"/>
              </a:srgbClr>
            </a:outerShdw>
          </a:effectLst>
        </p:spPr>
        <p:txBody>
          <a:bodyPr lIns="180000" rtlCol="0" anchor="ctr"/>
          <a:lstStyle/>
          <a:p>
            <a:pPr lvl="0"/>
            <a:r>
              <a:rPr lang="ru-RU" sz="4400" spc="-1" dirty="0">
                <a:solidFill>
                  <a:srgbClr val="FFFFFF"/>
                </a:solidFill>
                <a:latin typeface="Montserrat SemiBold" panose="00000700000000000000" pitchFamily="2" charset="-52"/>
                <a:ea typeface="DejaVu Sans"/>
              </a:rPr>
              <a:t>7</a:t>
            </a:r>
            <a:endParaRPr lang="ru-RU" sz="4400" spc="-1" dirty="0">
              <a:solidFill>
                <a:srgbClr val="FFFFFF"/>
              </a:solidFill>
              <a:latin typeface="Montserrat SemiBold" panose="000007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12128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Номер слайда 17">
            <a:extLst>
              <a:ext uri="{FF2B5EF4-FFF2-40B4-BE49-F238E27FC236}">
                <a16:creationId xmlns:a16="http://schemas.microsoft.com/office/drawing/2014/main" id="{148B01F9-F982-4434-9FD2-CD740AF33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0">
            <a:noFill/>
          </a:ln>
        </p:spPr>
        <p:txBody>
          <a:bodyPr vert="horz" lIns="64286" tIns="32143" rIns="64286" bIns="32143" rtlCol="0" anchor="ctr">
            <a:noAutofit/>
          </a:bodyPr>
          <a:lstStyle/>
          <a:p>
            <a:pPr algn="ctr" defTabSz="1075066"/>
            <a:fld id="{B6DFEE45-8121-43F5-AAC7-AC7A45CD955A}" type="slidenum">
              <a:rPr lang="ru-RU" sz="1000" spc="-1">
                <a:solidFill>
                  <a:srgbClr val="69B3E7"/>
                </a:solidFill>
                <a:latin typeface="Montserrat" panose="00000500000000000000" pitchFamily="2" charset="-52"/>
              </a:rPr>
              <a:pPr algn="ctr" defTabSz="1075066"/>
              <a:t>6</a:t>
            </a:fld>
            <a:endParaRPr lang="ru-RU" sz="1000" spc="-1" dirty="0">
              <a:solidFill>
                <a:srgbClr val="69B3E7"/>
              </a:solidFill>
              <a:latin typeface="Montserrat" panose="00000500000000000000" pitchFamily="2" charset="-52"/>
            </a:endParaRPr>
          </a:p>
        </p:txBody>
      </p:sp>
      <p:sp>
        <p:nvSpPr>
          <p:cNvPr id="60" name="Rounded Rectangle 6">
            <a:extLst>
              <a:ext uri="{FF2B5EF4-FFF2-40B4-BE49-F238E27FC236}">
                <a16:creationId xmlns:a16="http://schemas.microsoft.com/office/drawing/2014/main" id="{AB5E6359-40E9-4928-9852-27F1947DBE56}"/>
              </a:ext>
            </a:extLst>
          </p:cNvPr>
          <p:cNvSpPr/>
          <p:nvPr/>
        </p:nvSpPr>
        <p:spPr>
          <a:xfrm>
            <a:off x="742687" y="2126777"/>
            <a:ext cx="5061735" cy="1040866"/>
          </a:xfrm>
          <a:prstGeom prst="roundRect">
            <a:avLst>
              <a:gd name="adj" fmla="val 11994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srgbClr val="004898">
                <a:alpha val="3021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08000" rIns="144000" bIns="108000" rtlCol="0" anchor="t">
            <a:spAutoFit/>
          </a:bodyPr>
          <a:lstStyle/>
          <a:p>
            <a:pPr defTabSz="914343">
              <a:spcAft>
                <a:spcPts val="600"/>
              </a:spcAft>
              <a:defRPr/>
            </a:pPr>
            <a:r>
              <a:rPr lang="ru-RU" sz="1600" b="1" dirty="0">
                <a:solidFill>
                  <a:schemeClr val="accent1"/>
                </a:solidFill>
              </a:rPr>
              <a:t>Отдел Анализа рынка труда — </a:t>
            </a:r>
            <a:r>
              <a:rPr lang="ru-RU" sz="1600" b="1" dirty="0">
                <a:solidFill>
                  <a:srgbClr val="E5481D"/>
                </a:solidFill>
              </a:rPr>
              <a:t>аналитика</a:t>
            </a:r>
          </a:p>
          <a:p>
            <a:pPr marL="171450" indent="-171450" defTabSz="653066">
              <a:spcAft>
                <a:spcPts val="300"/>
              </a:spcAft>
              <a:buClr>
                <a:schemeClr val="accent1"/>
              </a:buClr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 Semibold" panose="020B0702040204020203" pitchFamily="34" charset="0"/>
              </a:rPr>
              <a:t>Прогнозирование и анализ потребности рынка труда</a:t>
            </a:r>
          </a:p>
          <a:p>
            <a:pPr marL="171450" indent="-171450" defTabSz="653066">
              <a:spcAft>
                <a:spcPts val="300"/>
              </a:spcAft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E5481D"/>
                </a:solidFill>
                <a:cs typeface="Segoe UI Semibold" panose="020B0702040204020203" pitchFamily="34" charset="0"/>
              </a:rPr>
              <a:t>Аналитические материалы полученные по результатам анализа</a:t>
            </a:r>
          </a:p>
        </p:txBody>
      </p:sp>
      <p:sp>
        <p:nvSpPr>
          <p:cNvPr id="62" name="Rounded Rectangle 6">
            <a:extLst>
              <a:ext uri="{FF2B5EF4-FFF2-40B4-BE49-F238E27FC236}">
                <a16:creationId xmlns:a16="http://schemas.microsoft.com/office/drawing/2014/main" id="{0A84AD32-1DE5-4C93-B890-63B5C393CF84}"/>
              </a:ext>
            </a:extLst>
          </p:cNvPr>
          <p:cNvSpPr/>
          <p:nvPr/>
        </p:nvSpPr>
        <p:spPr>
          <a:xfrm>
            <a:off x="742688" y="3563034"/>
            <a:ext cx="5061735" cy="1896890"/>
          </a:xfrm>
          <a:prstGeom prst="roundRect">
            <a:avLst>
              <a:gd name="adj" fmla="val 7167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srgbClr val="004898">
                <a:alpha val="3021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08000" rIns="144000" bIns="108000" rtlCol="0" anchor="t">
            <a:spAutoFit/>
          </a:bodyPr>
          <a:lstStyle/>
          <a:p>
            <a:pPr defTabSz="914343">
              <a:spcAft>
                <a:spcPts val="600"/>
              </a:spcAft>
              <a:defRPr/>
            </a:pPr>
            <a:r>
              <a:rPr lang="ru-RU" sz="1600" b="1" dirty="0">
                <a:solidFill>
                  <a:schemeClr val="accent1"/>
                </a:solidFill>
              </a:rPr>
              <a:t>Отдел методического сопровождения </a:t>
            </a:r>
            <a:br>
              <a:rPr lang="ru-RU" sz="1600" b="1" dirty="0">
                <a:solidFill>
                  <a:schemeClr val="accent1"/>
                </a:solidFill>
              </a:rPr>
            </a:br>
            <a:r>
              <a:rPr lang="ru-RU" sz="1600" b="1" dirty="0">
                <a:solidFill>
                  <a:schemeClr val="accent1"/>
                </a:solidFill>
              </a:rPr>
              <a:t>и координации деятельности — </a:t>
            </a:r>
            <a:r>
              <a:rPr lang="ru-RU" sz="1600" b="1" dirty="0">
                <a:solidFill>
                  <a:srgbClr val="E5481D"/>
                </a:solidFill>
              </a:rPr>
              <a:t>методология</a:t>
            </a:r>
          </a:p>
          <a:p>
            <a:pPr marL="171450" indent="-171450" defTabSz="653066">
              <a:spcAft>
                <a:spcPts val="300"/>
              </a:spcAft>
              <a:buClr>
                <a:schemeClr val="accent1"/>
              </a:buClr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 Semibold" panose="020B0702040204020203" pitchFamily="34" charset="0"/>
              </a:rPr>
              <a:t>Организация структурного взаимодействия подразделений</a:t>
            </a:r>
          </a:p>
          <a:p>
            <a:pPr marL="171450" indent="-171450" defTabSz="653066">
              <a:spcAft>
                <a:spcPts val="300"/>
              </a:spcAft>
              <a:buClr>
                <a:schemeClr val="accent1"/>
              </a:buClr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 Semibold" panose="020B0702040204020203" pitchFamily="34" charset="0"/>
              </a:rPr>
              <a:t>Координация и методическое сопровождение ТЦЗН (куратор) </a:t>
            </a:r>
          </a:p>
          <a:p>
            <a:pPr marL="171450" indent="-171450" defTabSz="653066">
              <a:spcAft>
                <a:spcPts val="300"/>
              </a:spcAft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E5481D"/>
                </a:solidFill>
                <a:cs typeface="Segoe UI Semibold" panose="020B0702040204020203" pitchFamily="34" charset="0"/>
              </a:rPr>
              <a:t>Разработка методических материалов по реализации стратегии</a:t>
            </a:r>
          </a:p>
          <a:p>
            <a:pPr marL="171450" indent="-171450" defTabSz="653066">
              <a:spcAft>
                <a:spcPts val="300"/>
              </a:spcAft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E5481D"/>
                </a:solidFill>
                <a:cs typeface="Segoe UI Semibold" panose="020B0702040204020203" pitchFamily="34" charset="0"/>
              </a:rPr>
              <a:t>Разработка нормативов и принципы персонального сопровождения клиентов</a:t>
            </a:r>
          </a:p>
        </p:txBody>
      </p:sp>
      <p:sp>
        <p:nvSpPr>
          <p:cNvPr id="63" name="Rounded Rectangle 6">
            <a:extLst>
              <a:ext uri="{FF2B5EF4-FFF2-40B4-BE49-F238E27FC236}">
                <a16:creationId xmlns:a16="http://schemas.microsoft.com/office/drawing/2014/main" id="{6BDBCF27-14D1-496A-957B-9DF940AC98AC}"/>
              </a:ext>
            </a:extLst>
          </p:cNvPr>
          <p:cNvSpPr/>
          <p:nvPr/>
        </p:nvSpPr>
        <p:spPr>
          <a:xfrm>
            <a:off x="6383337" y="4008052"/>
            <a:ext cx="2769009" cy="1457326"/>
          </a:xfrm>
          <a:prstGeom prst="roundRect">
            <a:avLst>
              <a:gd name="adj" fmla="val 6659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srgbClr val="004898">
                <a:alpha val="3021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08000" rIns="144000" bIns="108000" rtlCol="0" anchor="t">
            <a:spAutoFit/>
          </a:bodyPr>
          <a:lstStyle/>
          <a:p>
            <a:pPr defTabSz="914343">
              <a:spcAft>
                <a:spcPts val="600"/>
              </a:spcAft>
              <a:defRPr/>
            </a:pPr>
            <a:r>
              <a:rPr lang="ru-RU" sz="1600" b="1" dirty="0">
                <a:solidFill>
                  <a:schemeClr val="accent1"/>
                </a:solidFill>
              </a:rPr>
              <a:t>Служба дизайна Клиентского опыта </a:t>
            </a:r>
            <a:br>
              <a:rPr lang="ru-RU" sz="1600" b="1" dirty="0">
                <a:solidFill>
                  <a:schemeClr val="accent1"/>
                </a:solidFill>
              </a:rPr>
            </a:br>
            <a:r>
              <a:rPr lang="ru-RU" sz="1600" b="1" dirty="0">
                <a:solidFill>
                  <a:schemeClr val="accent1"/>
                </a:solidFill>
              </a:rPr>
              <a:t>и Пресс-служба</a:t>
            </a:r>
          </a:p>
          <a:p>
            <a:pPr marL="171450" indent="-171450" defTabSz="653066">
              <a:spcAft>
                <a:spcPts val="300"/>
              </a:spcAft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E5481D"/>
                </a:solidFill>
                <a:cs typeface="Segoe UI Semibold" panose="020B0702040204020203" pitchFamily="34" charset="0"/>
              </a:rPr>
              <a:t>Определение, информирование и привлечение ЦА 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FAABF2FB-5963-4437-9792-9890BB6EB625}"/>
              </a:ext>
            </a:extLst>
          </p:cNvPr>
          <p:cNvSpPr/>
          <p:nvPr/>
        </p:nvSpPr>
        <p:spPr>
          <a:xfrm>
            <a:off x="889127" y="2793623"/>
            <a:ext cx="4752000" cy="265395"/>
          </a:xfrm>
          <a:prstGeom prst="rect">
            <a:avLst/>
          </a:prstGeom>
          <a:noFill/>
          <a:ln w="19050" cap="rnd">
            <a:solidFill>
              <a:srgbClr val="E5481D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 dirty="0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E97A0E14-DEAD-4B5E-86A7-076C4B481D1E}"/>
              </a:ext>
            </a:extLst>
          </p:cNvPr>
          <p:cNvSpPr/>
          <p:nvPr/>
        </p:nvSpPr>
        <p:spPr>
          <a:xfrm>
            <a:off x="889128" y="4693066"/>
            <a:ext cx="4752000" cy="646267"/>
          </a:xfrm>
          <a:prstGeom prst="rect">
            <a:avLst/>
          </a:prstGeom>
          <a:noFill/>
          <a:ln w="19050" cap="rnd">
            <a:solidFill>
              <a:srgbClr val="E5481D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 dirty="0"/>
          </a:p>
        </p:txBody>
      </p:sp>
      <p:sp>
        <p:nvSpPr>
          <p:cNvPr id="84" name="Rounded Rectangle 6">
            <a:extLst>
              <a:ext uri="{FF2B5EF4-FFF2-40B4-BE49-F238E27FC236}">
                <a16:creationId xmlns:a16="http://schemas.microsoft.com/office/drawing/2014/main" id="{4B937B92-0C61-4D89-95A2-6E5A09F2D3DE}"/>
              </a:ext>
            </a:extLst>
          </p:cNvPr>
          <p:cNvSpPr/>
          <p:nvPr/>
        </p:nvSpPr>
        <p:spPr>
          <a:xfrm>
            <a:off x="5080590" y="5694723"/>
            <a:ext cx="2030820" cy="452228"/>
          </a:xfrm>
          <a:prstGeom prst="roundRect">
            <a:avLst>
              <a:gd name="adj" fmla="val 23264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srgbClr val="004898">
                <a:alpha val="3021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72000" rIns="180000" bIns="72000" rtlCol="0" anchor="t">
            <a:spAutoFit/>
          </a:bodyPr>
          <a:lstStyle/>
          <a:p>
            <a:pPr defTabSz="914343">
              <a:spcAft>
                <a:spcPts val="600"/>
              </a:spcAft>
              <a:defRPr/>
            </a:pPr>
            <a:r>
              <a:rPr lang="ru-RU" sz="1600" b="1" dirty="0">
                <a:solidFill>
                  <a:schemeClr val="accent1"/>
                </a:solidFill>
              </a:rPr>
              <a:t>Клиентский офис</a:t>
            </a:r>
          </a:p>
        </p:txBody>
      </p:sp>
      <p:sp>
        <p:nvSpPr>
          <p:cNvPr id="33" name="Rounded Rectangle 6">
            <a:extLst>
              <a:ext uri="{FF2B5EF4-FFF2-40B4-BE49-F238E27FC236}">
                <a16:creationId xmlns:a16="http://schemas.microsoft.com/office/drawing/2014/main" id="{E1FD561B-E551-4B3F-B434-D7E016ACFEF9}"/>
              </a:ext>
            </a:extLst>
          </p:cNvPr>
          <p:cNvSpPr/>
          <p:nvPr/>
        </p:nvSpPr>
        <p:spPr>
          <a:xfrm>
            <a:off x="9309851" y="4009356"/>
            <a:ext cx="2135221" cy="1028574"/>
          </a:xfrm>
          <a:prstGeom prst="roundRect">
            <a:avLst>
              <a:gd name="adj" fmla="val 10499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srgbClr val="004898">
                <a:alpha val="3021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08000" rIns="144000" bIns="108000" rtlCol="0" anchor="t">
            <a:spAutoFit/>
          </a:bodyPr>
          <a:lstStyle/>
          <a:p>
            <a:pPr defTabSz="914343">
              <a:spcAft>
                <a:spcPts val="600"/>
              </a:spcAft>
              <a:defRPr/>
            </a:pPr>
            <a:r>
              <a:rPr lang="ru-RU" sz="1600" b="1" dirty="0">
                <a:solidFill>
                  <a:schemeClr val="accent1"/>
                </a:solidFill>
              </a:rPr>
              <a:t>Отдел организации закупок</a:t>
            </a:r>
          </a:p>
          <a:p>
            <a:pPr marL="171450" indent="-171450" defTabSz="653066"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E5481D"/>
                </a:solidFill>
                <a:cs typeface="Segoe UI Semibold" panose="020B0702040204020203" pitchFamily="34" charset="0"/>
              </a:rPr>
              <a:t>Договор с ОУ о ПО/ДПО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CA17B7AF-759B-4816-9D1C-AAB6F3157B94}"/>
              </a:ext>
            </a:extLst>
          </p:cNvPr>
          <p:cNvSpPr/>
          <p:nvPr/>
        </p:nvSpPr>
        <p:spPr>
          <a:xfrm>
            <a:off x="6535353" y="4944402"/>
            <a:ext cx="2471487" cy="377477"/>
          </a:xfrm>
          <a:prstGeom prst="rect">
            <a:avLst/>
          </a:prstGeom>
          <a:noFill/>
          <a:ln w="19050" cap="rnd">
            <a:solidFill>
              <a:srgbClr val="E5481D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 dirty="0"/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01CABB05-5FC7-43C7-80CB-6D594A09F621}"/>
              </a:ext>
            </a:extLst>
          </p:cNvPr>
          <p:cNvSpPr/>
          <p:nvPr/>
        </p:nvSpPr>
        <p:spPr>
          <a:xfrm>
            <a:off x="9451353" y="4670571"/>
            <a:ext cx="1836000" cy="252000"/>
          </a:xfrm>
          <a:prstGeom prst="rect">
            <a:avLst/>
          </a:prstGeom>
          <a:noFill/>
          <a:ln w="19050" cap="rnd">
            <a:solidFill>
              <a:srgbClr val="E5481D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DE4227-474F-4ED4-9F30-D83228D954FC}"/>
              </a:ext>
            </a:extLst>
          </p:cNvPr>
          <p:cNvSpPr txBox="1"/>
          <p:nvPr/>
        </p:nvSpPr>
        <p:spPr>
          <a:xfrm>
            <a:off x="479425" y="310116"/>
            <a:ext cx="9052296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3200" b="1" spc="-1" dirty="0">
                <a:solidFill>
                  <a:schemeClr val="accent1"/>
                </a:solidFill>
                <a:latin typeface="Calibri" panose="020F0502020204030204" pitchFamily="34" charset="0"/>
                <a:ea typeface="Calibri"/>
              </a:rPr>
              <a:t>Что делать?</a:t>
            </a:r>
            <a:endParaRPr lang="ru-RU" sz="2000" b="1" strike="noStrike" spc="-1" dirty="0">
              <a:solidFill>
                <a:srgbClr val="E5481D"/>
              </a:solidFill>
              <a:latin typeface="Calibri" panose="020F0502020204030204" pitchFamily="34" charset="0"/>
              <a:ea typeface="Calibri"/>
            </a:endParaRPr>
          </a:p>
        </p:txBody>
      </p:sp>
      <p:sp>
        <p:nvSpPr>
          <p:cNvPr id="61" name="Rounded Rectangle 6">
            <a:extLst>
              <a:ext uri="{FF2B5EF4-FFF2-40B4-BE49-F238E27FC236}">
                <a16:creationId xmlns:a16="http://schemas.microsoft.com/office/drawing/2014/main" id="{D31FB85B-275B-4B49-815E-401F3C4AEC54}"/>
              </a:ext>
            </a:extLst>
          </p:cNvPr>
          <p:cNvSpPr/>
          <p:nvPr/>
        </p:nvSpPr>
        <p:spPr>
          <a:xfrm>
            <a:off x="6383337" y="2126777"/>
            <a:ext cx="5061735" cy="1641143"/>
          </a:xfrm>
          <a:prstGeom prst="roundRect">
            <a:avLst>
              <a:gd name="adj" fmla="val 7877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srgbClr val="004898">
                <a:alpha val="3021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08000" rIns="144000" bIns="108000" rtlCol="0" anchor="t">
            <a:spAutoFit/>
          </a:bodyPr>
          <a:lstStyle/>
          <a:p>
            <a:pPr defTabSz="914343">
              <a:spcAft>
                <a:spcPts val="600"/>
              </a:spcAft>
              <a:defRPr/>
            </a:pPr>
            <a:r>
              <a:rPr lang="ru-RU" sz="1600" b="1" dirty="0">
                <a:solidFill>
                  <a:schemeClr val="accent1"/>
                </a:solidFill>
              </a:rPr>
              <a:t>Отдел активной политики занятости — </a:t>
            </a:r>
            <a:r>
              <a:rPr lang="ru-RU" sz="1600" b="1" dirty="0">
                <a:solidFill>
                  <a:srgbClr val="E5481D"/>
                </a:solidFill>
              </a:rPr>
              <a:t>стратегия</a:t>
            </a:r>
          </a:p>
          <a:p>
            <a:pPr marL="171450" indent="-171450" defTabSz="653066">
              <a:spcAft>
                <a:spcPts val="300"/>
              </a:spcAft>
              <a:buClr>
                <a:schemeClr val="accent1"/>
              </a:buClr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 Semibold" panose="020B0702040204020203" pitchFamily="34" charset="0"/>
              </a:rPr>
              <a:t>Определение приоритетов и целевых показателей</a:t>
            </a:r>
          </a:p>
          <a:p>
            <a:pPr marL="171450" indent="-171450" defTabSz="653066">
              <a:spcAft>
                <a:spcPts val="300"/>
              </a:spcAft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E5481D"/>
                </a:solidFill>
                <a:cs typeface="Segoe UI Semibold" panose="020B0702040204020203" pitchFamily="34" charset="0"/>
              </a:rPr>
              <a:t>Перечень приоритетных предприятий </a:t>
            </a:r>
          </a:p>
          <a:p>
            <a:pPr marL="171450" indent="-171450" defTabSz="653066">
              <a:spcAft>
                <a:spcPts val="300"/>
              </a:spcAft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E5481D"/>
                </a:solidFill>
                <a:cs typeface="Segoe UI Semibold" panose="020B0702040204020203" pitchFamily="34" charset="0"/>
              </a:rPr>
              <a:t>Стратегия обеспечения кадровой потребности</a:t>
            </a:r>
          </a:p>
          <a:p>
            <a:pPr marL="171450" indent="-171450" defTabSz="653066">
              <a:spcAft>
                <a:spcPts val="300"/>
              </a:spcAft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E5481D"/>
                </a:solidFill>
                <a:cs typeface="Segoe UI Semibold" panose="020B0702040204020203" pitchFamily="34" charset="0"/>
              </a:rPr>
              <a:t>Перечень востребованных направлений подготовки в соответствии </a:t>
            </a:r>
            <a:br>
              <a:rPr lang="ru-RU" sz="1200" dirty="0">
                <a:solidFill>
                  <a:srgbClr val="E5481D"/>
                </a:solidFill>
                <a:cs typeface="Segoe UI Semibold" panose="020B0702040204020203" pitchFamily="34" charset="0"/>
              </a:rPr>
            </a:br>
            <a:r>
              <a:rPr lang="ru-RU" sz="1200" dirty="0">
                <a:solidFill>
                  <a:srgbClr val="E5481D"/>
                </a:solidFill>
                <a:cs typeface="Segoe UI Semibold" panose="020B0702040204020203" pitchFamily="34" charset="0"/>
              </a:rPr>
              <a:t>с текущей и прогнозируемой ситуации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737FAB71-86BC-4055-8B54-6A08A5F87E1C}"/>
              </a:ext>
            </a:extLst>
          </p:cNvPr>
          <p:cNvSpPr/>
          <p:nvPr/>
        </p:nvSpPr>
        <p:spPr>
          <a:xfrm>
            <a:off x="6535353" y="2791388"/>
            <a:ext cx="4752000" cy="848835"/>
          </a:xfrm>
          <a:prstGeom prst="rect">
            <a:avLst/>
          </a:prstGeom>
          <a:noFill/>
          <a:ln w="19050" cap="rnd">
            <a:solidFill>
              <a:srgbClr val="E5481D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056E320-E5F2-4663-8323-C52072855DE4}"/>
              </a:ext>
            </a:extLst>
          </p:cNvPr>
          <p:cNvSpPr/>
          <p:nvPr/>
        </p:nvSpPr>
        <p:spPr>
          <a:xfrm>
            <a:off x="479425" y="1528943"/>
            <a:ext cx="11233148" cy="4852807"/>
          </a:xfrm>
          <a:prstGeom prst="rect">
            <a:avLst/>
          </a:prstGeom>
          <a:noFill/>
          <a:ln w="28575" cap="rnd">
            <a:solidFill>
              <a:schemeClr val="accent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144000" rtlCol="0" anchor="t"/>
          <a:lstStyle/>
          <a:p>
            <a:pPr lvl="0"/>
            <a:r>
              <a:rPr lang="ru-RU" sz="2000" spc="-1" dirty="0">
                <a:solidFill>
                  <a:srgbClr val="4472C4"/>
                </a:solidFill>
                <a:latin typeface="Calibri" panose="020F0502020204030204" pitchFamily="34" charset="0"/>
                <a:ea typeface="Calibri"/>
              </a:rPr>
              <a:t>Управляющий центр</a:t>
            </a:r>
          </a:p>
        </p:txBody>
      </p:sp>
      <p:cxnSp>
        <p:nvCxnSpPr>
          <p:cNvPr id="48" name="Соединитель: уступ 47">
            <a:extLst>
              <a:ext uri="{FF2B5EF4-FFF2-40B4-BE49-F238E27FC236}">
                <a16:creationId xmlns:a16="http://schemas.microsoft.com/office/drawing/2014/main" id="{62D1D4AA-CDBD-4151-A335-BE547AAE2B0A}"/>
              </a:ext>
            </a:extLst>
          </p:cNvPr>
          <p:cNvCxnSpPr>
            <a:stCxn id="61" idx="2"/>
            <a:endCxn id="63" idx="0"/>
          </p:cNvCxnSpPr>
          <p:nvPr/>
        </p:nvCxnSpPr>
        <p:spPr>
          <a:xfrm rot="5400000">
            <a:off x="8220958" y="3314805"/>
            <a:ext cx="240132" cy="1146363"/>
          </a:xfrm>
          <a:prstGeom prst="bentConnector3">
            <a:avLst>
              <a:gd name="adj1" fmla="val 34133"/>
            </a:avLst>
          </a:prstGeom>
          <a:ln w="19050">
            <a:solidFill>
              <a:schemeClr val="accent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оединитель: уступ 49">
            <a:extLst>
              <a:ext uri="{FF2B5EF4-FFF2-40B4-BE49-F238E27FC236}">
                <a16:creationId xmlns:a16="http://schemas.microsoft.com/office/drawing/2014/main" id="{C9349A0D-A3E0-47D3-839A-34EA0545CD62}"/>
              </a:ext>
            </a:extLst>
          </p:cNvPr>
          <p:cNvCxnSpPr>
            <a:stCxn id="61" idx="2"/>
            <a:endCxn id="33" idx="0"/>
          </p:cNvCxnSpPr>
          <p:nvPr/>
        </p:nvCxnSpPr>
        <p:spPr>
          <a:xfrm rot="16200000" flipH="1">
            <a:off x="9525115" y="3157009"/>
            <a:ext cx="241436" cy="1463257"/>
          </a:xfrm>
          <a:prstGeom prst="bentConnector3">
            <a:avLst>
              <a:gd name="adj1" fmla="val 34219"/>
            </a:avLst>
          </a:prstGeom>
          <a:ln w="19050">
            <a:solidFill>
              <a:schemeClr val="accent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Соединитель: уступ 51">
            <a:extLst>
              <a:ext uri="{FF2B5EF4-FFF2-40B4-BE49-F238E27FC236}">
                <a16:creationId xmlns:a16="http://schemas.microsoft.com/office/drawing/2014/main" id="{6E562F92-E629-44F6-8961-B055EF2D9F48}"/>
              </a:ext>
            </a:extLst>
          </p:cNvPr>
          <p:cNvCxnSpPr>
            <a:cxnSpLocks/>
            <a:endCxn id="62" idx="0"/>
          </p:cNvCxnSpPr>
          <p:nvPr/>
        </p:nvCxnSpPr>
        <p:spPr>
          <a:xfrm rot="10800000" flipV="1">
            <a:off x="3273557" y="3337560"/>
            <a:ext cx="3109781" cy="225474"/>
          </a:xfrm>
          <a:prstGeom prst="bentConnector2">
            <a:avLst/>
          </a:prstGeom>
          <a:ln w="19050">
            <a:solidFill>
              <a:schemeClr val="accent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E8D583EE-B46A-43C4-A6B0-389ADF48EED1}"/>
              </a:ext>
            </a:extLst>
          </p:cNvPr>
          <p:cNvCxnSpPr>
            <a:cxnSpLocks/>
            <a:stCxn id="65" idx="3"/>
          </p:cNvCxnSpPr>
          <p:nvPr/>
        </p:nvCxnSpPr>
        <p:spPr>
          <a:xfrm>
            <a:off x="5641127" y="2926321"/>
            <a:ext cx="742211" cy="0"/>
          </a:xfrm>
          <a:prstGeom prst="straightConnector1">
            <a:avLst/>
          </a:prstGeom>
          <a:ln w="19050">
            <a:solidFill>
              <a:schemeClr val="accent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Соединитель: уступ 77">
            <a:extLst>
              <a:ext uri="{FF2B5EF4-FFF2-40B4-BE49-F238E27FC236}">
                <a16:creationId xmlns:a16="http://schemas.microsoft.com/office/drawing/2014/main" id="{46AA1B55-2D1E-487F-A5BB-5779766FEEE4}"/>
              </a:ext>
            </a:extLst>
          </p:cNvPr>
          <p:cNvCxnSpPr>
            <a:cxnSpLocks/>
            <a:stCxn id="68" idx="3"/>
            <a:endCxn id="84" idx="0"/>
          </p:cNvCxnSpPr>
          <p:nvPr/>
        </p:nvCxnSpPr>
        <p:spPr>
          <a:xfrm>
            <a:off x="5641128" y="5016200"/>
            <a:ext cx="454872" cy="678523"/>
          </a:xfrm>
          <a:prstGeom prst="bentConnector2">
            <a:avLst/>
          </a:prstGeom>
          <a:ln w="19050">
            <a:solidFill>
              <a:schemeClr val="accent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Соединитель: уступ 82">
            <a:extLst>
              <a:ext uri="{FF2B5EF4-FFF2-40B4-BE49-F238E27FC236}">
                <a16:creationId xmlns:a16="http://schemas.microsoft.com/office/drawing/2014/main" id="{03B3A1B4-2083-4A70-88E9-C0DA318A2650}"/>
              </a:ext>
            </a:extLst>
          </p:cNvPr>
          <p:cNvCxnSpPr>
            <a:cxnSpLocks/>
            <a:stCxn id="81" idx="1"/>
            <a:endCxn id="84" idx="0"/>
          </p:cNvCxnSpPr>
          <p:nvPr/>
        </p:nvCxnSpPr>
        <p:spPr>
          <a:xfrm rot="10800000" flipV="1">
            <a:off x="6096001" y="5133141"/>
            <a:ext cx="439353" cy="561582"/>
          </a:xfrm>
          <a:prstGeom prst="bentConnector2">
            <a:avLst/>
          </a:prstGeom>
          <a:ln w="19050">
            <a:solidFill>
              <a:schemeClr val="accent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444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омер слайда 17">
            <a:extLst>
              <a:ext uri="{FF2B5EF4-FFF2-40B4-BE49-F238E27FC236}">
                <a16:creationId xmlns:a16="http://schemas.microsoft.com/office/drawing/2014/main" id="{43607EAB-86AD-48A8-B800-4892E56F2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0">
            <a:noFill/>
          </a:ln>
        </p:spPr>
        <p:txBody>
          <a:bodyPr vert="horz" lIns="64286" tIns="32143" rIns="64286" bIns="32143" rtlCol="0" anchor="ctr">
            <a:noAutofit/>
          </a:bodyPr>
          <a:lstStyle/>
          <a:p>
            <a:pPr algn="ctr" defTabSz="1075066"/>
            <a:fld id="{B6DFEE45-8121-43F5-AAC7-AC7A45CD955A}" type="slidenum">
              <a:rPr lang="ru-RU" sz="1000" spc="-1">
                <a:solidFill>
                  <a:srgbClr val="69B3E7"/>
                </a:solidFill>
                <a:latin typeface="Montserrat" panose="00000500000000000000" pitchFamily="2" charset="-52"/>
              </a:rPr>
              <a:pPr algn="ctr" defTabSz="1075066"/>
              <a:t>7</a:t>
            </a:fld>
            <a:endParaRPr lang="ru-RU" sz="1000" spc="-1" dirty="0">
              <a:solidFill>
                <a:srgbClr val="69B3E7"/>
              </a:solidFill>
              <a:latin typeface="Montserrat" panose="00000500000000000000" pitchFamily="2" charset="-52"/>
            </a:endParaRPr>
          </a:p>
        </p:txBody>
      </p:sp>
      <p:sp>
        <p:nvSpPr>
          <p:cNvPr id="29" name="Rounded Rectangle 6">
            <a:extLst>
              <a:ext uri="{FF2B5EF4-FFF2-40B4-BE49-F238E27FC236}">
                <a16:creationId xmlns:a16="http://schemas.microsoft.com/office/drawing/2014/main" id="{519A138D-D61E-44F6-9EB1-2B23A6301636}"/>
              </a:ext>
            </a:extLst>
          </p:cNvPr>
          <p:cNvSpPr/>
          <p:nvPr/>
        </p:nvSpPr>
        <p:spPr>
          <a:xfrm>
            <a:off x="1739224" y="2361287"/>
            <a:ext cx="4068000" cy="3260277"/>
          </a:xfrm>
          <a:prstGeom prst="roundRect">
            <a:avLst>
              <a:gd name="adj" fmla="val 4222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srgbClr val="004898">
                <a:alpha val="3021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08000" rIns="180000" bIns="108000" rtlCol="0" anchor="t">
            <a:spAutoFit/>
          </a:bodyPr>
          <a:lstStyle/>
          <a:p>
            <a:pPr defTabSz="914343">
              <a:spcAft>
                <a:spcPts val="600"/>
              </a:spcAft>
              <a:defRPr/>
            </a:pPr>
            <a:r>
              <a:rPr lang="ru-RU" sz="1600" b="1" dirty="0">
                <a:solidFill>
                  <a:schemeClr val="accent1"/>
                </a:solidFill>
              </a:rPr>
              <a:t>Кадровый консультант </a:t>
            </a:r>
            <a:r>
              <a:rPr lang="en-US" sz="1600" b="1" dirty="0">
                <a:solidFill>
                  <a:schemeClr val="accent1"/>
                </a:solidFill>
              </a:rPr>
              <a:t>—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>
                <a:solidFill>
                  <a:srgbClr val="E5481D"/>
                </a:solidFill>
              </a:rPr>
              <a:t>заказчик</a:t>
            </a:r>
          </a:p>
          <a:p>
            <a:pPr marL="171450" indent="-171450" defTabSz="653066">
              <a:spcAft>
                <a:spcPts val="200"/>
              </a:spcAft>
              <a:buClr>
                <a:schemeClr val="accent1"/>
              </a:buClr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231F1E"/>
                </a:solidFill>
                <a:cs typeface="Segoe UI Semibold" panose="020B0702040204020203" pitchFamily="34" charset="0"/>
              </a:rPr>
              <a:t>Персональное сопровождение по ВЭД </a:t>
            </a:r>
          </a:p>
          <a:p>
            <a:pPr marL="171450" indent="-171450" defTabSz="653066">
              <a:spcAft>
                <a:spcPts val="200"/>
              </a:spcAft>
              <a:buClr>
                <a:schemeClr val="accent1"/>
              </a:buClr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231F1E"/>
                </a:solidFill>
                <a:cs typeface="Segoe UI Semibold" panose="020B0702040204020203" pitchFamily="34" charset="0"/>
              </a:rPr>
              <a:t>Изучение отраслевой специфики предприятий</a:t>
            </a:r>
          </a:p>
          <a:p>
            <a:pPr marL="171450" indent="-171450" defTabSz="653066">
              <a:spcAft>
                <a:spcPts val="200"/>
              </a:spcAft>
              <a:buClr>
                <a:schemeClr val="accent1"/>
              </a:buClr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 Semibold" panose="020B0702040204020203" pitchFamily="34" charset="0"/>
              </a:rPr>
              <a:t>Подготовка предложения о сотрудничестве</a:t>
            </a:r>
          </a:p>
          <a:p>
            <a:pPr marL="171450" indent="-171450" defTabSz="653066">
              <a:spcAft>
                <a:spcPts val="200"/>
              </a:spcAft>
              <a:buClr>
                <a:schemeClr val="accent1"/>
              </a:buClr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231F1E"/>
                </a:solidFill>
                <a:cs typeface="Segoe UI Semibold" panose="020B0702040204020203" pitchFamily="34" charset="0"/>
              </a:rPr>
              <a:t>Определение потребности и снятие запроса</a:t>
            </a:r>
          </a:p>
          <a:p>
            <a:pPr marL="171450" indent="-171450" defTabSz="653066">
              <a:spcAft>
                <a:spcPts val="200"/>
              </a:spcAft>
              <a:buClr>
                <a:schemeClr val="accent1"/>
              </a:buClr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231F1E"/>
                </a:solidFill>
                <a:cs typeface="Segoe UI Semibold" panose="020B0702040204020203" pitchFamily="34" charset="0"/>
              </a:rPr>
              <a:t>Определение целевой аудитории и портрета кандидата</a:t>
            </a:r>
          </a:p>
          <a:p>
            <a:pPr marL="171450" indent="-171450" defTabSz="653066">
              <a:spcAft>
                <a:spcPts val="200"/>
              </a:spcAft>
              <a:buClr>
                <a:schemeClr val="accent1"/>
              </a:buClr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231F1E"/>
                </a:solidFill>
                <a:cs typeface="Segoe UI Semibold" panose="020B0702040204020203" pitchFamily="34" charset="0"/>
              </a:rPr>
              <a:t>Оценка конкурентоспособности предложения</a:t>
            </a:r>
          </a:p>
          <a:p>
            <a:pPr marL="171450" indent="-171450" defTabSz="653066">
              <a:spcAft>
                <a:spcPts val="200"/>
              </a:spcAft>
              <a:buClr>
                <a:schemeClr val="accent1"/>
              </a:buClr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 Semibold" panose="020B0702040204020203" pitchFamily="34" charset="0"/>
              </a:rPr>
              <a:t>Профилирование работодателя</a:t>
            </a:r>
          </a:p>
          <a:p>
            <a:pPr marL="171450" indent="-171450" defTabSz="653066">
              <a:spcAft>
                <a:spcPts val="200"/>
              </a:spcAft>
              <a:buClr>
                <a:schemeClr val="accent1"/>
              </a:buClr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 Semibold" panose="020B0702040204020203" pitchFamily="34" charset="0"/>
              </a:rPr>
              <a:t>Организация собеседования</a:t>
            </a:r>
          </a:p>
          <a:p>
            <a:pPr marL="171450" indent="-171450" defTabSz="653066">
              <a:spcAft>
                <a:spcPts val="200"/>
              </a:spcAft>
              <a:buClr>
                <a:schemeClr val="accent1"/>
              </a:buClr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231F1E"/>
                </a:solidFill>
                <a:cs typeface="Segoe UI Semibold" panose="020B0702040204020203" pitchFamily="34" charset="0"/>
              </a:rPr>
              <a:t>Сбор обратной связи от работодателей</a:t>
            </a:r>
          </a:p>
          <a:p>
            <a:pPr marL="171450" indent="-171450" defTabSz="653066">
              <a:spcAft>
                <a:spcPts val="200"/>
              </a:spcAft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E5481D"/>
                </a:solidFill>
                <a:cs typeface="Segoe UI Semibold" panose="020B0702040204020203" pitchFamily="34" charset="0"/>
              </a:rPr>
              <a:t>Формирование индивидуальной кадровой траектории</a:t>
            </a:r>
          </a:p>
          <a:p>
            <a:pPr marL="171450" indent="-171450" defTabSz="653066">
              <a:spcAft>
                <a:spcPts val="200"/>
              </a:spcAft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E5481D"/>
                </a:solidFill>
                <a:cs typeface="Segoe UI Semibold" panose="020B0702040204020203" pitchFamily="34" charset="0"/>
              </a:rPr>
              <a:t>Формирование ТЗ на поиск и подготовку кандидатов</a:t>
            </a:r>
          </a:p>
        </p:txBody>
      </p:sp>
      <p:sp>
        <p:nvSpPr>
          <p:cNvPr id="30" name="Rounded Rectangle 6">
            <a:extLst>
              <a:ext uri="{FF2B5EF4-FFF2-40B4-BE49-F238E27FC236}">
                <a16:creationId xmlns:a16="http://schemas.microsoft.com/office/drawing/2014/main" id="{65AA709B-7735-4288-9D90-602EA3B57EFE}"/>
              </a:ext>
            </a:extLst>
          </p:cNvPr>
          <p:cNvSpPr/>
          <p:nvPr/>
        </p:nvSpPr>
        <p:spPr>
          <a:xfrm>
            <a:off x="6389434" y="2361287"/>
            <a:ext cx="4068000" cy="2405849"/>
          </a:xfrm>
          <a:prstGeom prst="roundRect">
            <a:avLst>
              <a:gd name="adj" fmla="val 3146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srgbClr val="004898">
                <a:alpha val="3021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08000" rIns="180000" bIns="108000" rtlCol="0" anchor="t">
            <a:spAutoFit/>
          </a:bodyPr>
          <a:lstStyle/>
          <a:p>
            <a:pPr defTabSz="914343">
              <a:spcAft>
                <a:spcPts val="600"/>
              </a:spcAft>
              <a:defRPr/>
            </a:pPr>
            <a:r>
              <a:rPr lang="ru-RU" sz="1600" b="1" spc="-10" dirty="0">
                <a:solidFill>
                  <a:schemeClr val="accent1"/>
                </a:solidFill>
              </a:rPr>
              <a:t>Карьерный консультант </a:t>
            </a:r>
            <a:r>
              <a:rPr lang="en-US" sz="1600" b="1" spc="-10" dirty="0">
                <a:solidFill>
                  <a:schemeClr val="accent1"/>
                </a:solidFill>
              </a:rPr>
              <a:t>—</a:t>
            </a:r>
            <a:r>
              <a:rPr lang="ru-RU" sz="1600" b="1" spc="-10" dirty="0">
                <a:solidFill>
                  <a:schemeClr val="accent1"/>
                </a:solidFill>
              </a:rPr>
              <a:t> </a:t>
            </a:r>
            <a:r>
              <a:rPr lang="ru-RU" sz="1600" b="1" spc="-10" dirty="0">
                <a:solidFill>
                  <a:srgbClr val="E5481D"/>
                </a:solidFill>
              </a:rPr>
              <a:t>исполнитель</a:t>
            </a:r>
          </a:p>
          <a:p>
            <a:pPr marL="171450" indent="-171450" defTabSz="653066">
              <a:spcAft>
                <a:spcPts val="200"/>
              </a:spcAft>
              <a:buClr>
                <a:schemeClr val="accent1"/>
              </a:buClr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231F1E"/>
                </a:solidFill>
                <a:cs typeface="Segoe UI Semibold" panose="020B0702040204020203" pitchFamily="34" charset="0"/>
              </a:rPr>
              <a:t>Персональное сопровождение граждан по ПКС </a:t>
            </a:r>
          </a:p>
          <a:p>
            <a:pPr marL="171450" indent="-171450" defTabSz="653066">
              <a:spcAft>
                <a:spcPts val="200"/>
              </a:spcAft>
              <a:buClr>
                <a:schemeClr val="accent1"/>
              </a:buClr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231F1E"/>
                </a:solidFill>
                <a:cs typeface="Segoe UI Semibold" panose="020B0702040204020203" pitchFamily="34" charset="0"/>
              </a:rPr>
              <a:t>Поиск и подбор кандидатов</a:t>
            </a:r>
          </a:p>
          <a:p>
            <a:pPr marL="171450" indent="-171450" defTabSz="653066">
              <a:spcAft>
                <a:spcPts val="200"/>
              </a:spcAft>
              <a:buClr>
                <a:schemeClr val="accent1"/>
              </a:buClr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231F1E"/>
                </a:solidFill>
                <a:cs typeface="Segoe UI Semibold" panose="020B0702040204020203" pitchFamily="34" charset="0"/>
              </a:rPr>
              <a:t>Обработка заявок и откликов</a:t>
            </a:r>
          </a:p>
          <a:p>
            <a:pPr marL="171450" indent="-171450" defTabSz="653066">
              <a:spcAft>
                <a:spcPts val="200"/>
              </a:spcAft>
              <a:buClr>
                <a:schemeClr val="accent1"/>
              </a:buClr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231F1E"/>
                </a:solidFill>
                <a:cs typeface="Segoe UI Semibold" panose="020B0702040204020203" pitchFamily="34" charset="0"/>
              </a:rPr>
              <a:t>Отбор и оценка кандидатов</a:t>
            </a:r>
          </a:p>
          <a:p>
            <a:pPr marL="171450" indent="-171450" defTabSz="653066">
              <a:spcAft>
                <a:spcPts val="200"/>
              </a:spcAft>
              <a:buClr>
                <a:schemeClr val="accent1"/>
              </a:buClr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231F1E"/>
                </a:solidFill>
                <a:cs typeface="Segoe UI Semibold" panose="020B0702040204020203" pitchFamily="34" charset="0"/>
              </a:rPr>
              <a:t>Подготовка и обучение кандидатов</a:t>
            </a:r>
          </a:p>
          <a:p>
            <a:pPr marL="171450" indent="-171450" defTabSz="653066">
              <a:spcAft>
                <a:spcPts val="200"/>
              </a:spcAft>
              <a:buClr>
                <a:schemeClr val="accent1"/>
              </a:buClr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231F1E"/>
                </a:solidFill>
                <a:cs typeface="Segoe UI Semibold" panose="020B0702040204020203" pitchFamily="34" charset="0"/>
              </a:rPr>
              <a:t>Анализ результатов собеседования</a:t>
            </a:r>
          </a:p>
          <a:p>
            <a:pPr marL="171450" indent="-171450" defTabSz="653066">
              <a:spcAft>
                <a:spcPts val="200"/>
              </a:spcAft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E5481D"/>
                </a:solidFill>
                <a:cs typeface="Segoe UI Semibold" panose="020B0702040204020203" pitchFamily="34" charset="0"/>
              </a:rPr>
              <a:t>Формирование и сопровождение тёплой клиентской базы</a:t>
            </a:r>
          </a:p>
          <a:p>
            <a:pPr marL="171450" indent="-171450" defTabSz="653066">
              <a:spcAft>
                <a:spcPts val="200"/>
              </a:spcAft>
              <a:buSzPct val="100000"/>
              <a:buFont typeface="Font Awesome 6 Pro Solid" panose="02000903000000000000" pitchFamily="50" charset="0"/>
              <a:buChar char="▶"/>
            </a:pPr>
            <a:r>
              <a:rPr lang="ru-RU" sz="1200" dirty="0">
                <a:solidFill>
                  <a:srgbClr val="E5481D"/>
                </a:solidFill>
                <a:cs typeface="Segoe UI Semibold" panose="020B0702040204020203" pitchFamily="34" charset="0"/>
              </a:rPr>
              <a:t>Адаптация резюме под вакансию работодателя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F8BE88-317F-456B-BB58-09944399034D}"/>
              </a:ext>
            </a:extLst>
          </p:cNvPr>
          <p:cNvSpPr txBox="1"/>
          <p:nvPr/>
        </p:nvSpPr>
        <p:spPr>
          <a:xfrm>
            <a:off x="479425" y="310116"/>
            <a:ext cx="9052296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3200" b="1" spc="-1" dirty="0">
                <a:solidFill>
                  <a:schemeClr val="accent1"/>
                </a:solidFill>
                <a:latin typeface="Calibri" panose="020F0502020204030204" pitchFamily="34" charset="0"/>
                <a:ea typeface="Calibri"/>
              </a:rPr>
              <a:t>Что делать?</a:t>
            </a:r>
            <a:endParaRPr lang="ru-RU" sz="2000" b="1" strike="noStrike" spc="-1" dirty="0">
              <a:solidFill>
                <a:srgbClr val="E5481D"/>
              </a:solidFill>
              <a:latin typeface="Calibri" panose="020F0502020204030204" pitchFamily="34" charset="0"/>
              <a:ea typeface="Calibri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75E56E3-5774-47D8-A0A4-61E73167F562}"/>
              </a:ext>
            </a:extLst>
          </p:cNvPr>
          <p:cNvSpPr/>
          <p:nvPr/>
        </p:nvSpPr>
        <p:spPr>
          <a:xfrm>
            <a:off x="1895233" y="4871651"/>
            <a:ext cx="3786239" cy="608919"/>
          </a:xfrm>
          <a:prstGeom prst="rect">
            <a:avLst/>
          </a:prstGeom>
          <a:noFill/>
          <a:ln w="19050" cap="rnd">
            <a:solidFill>
              <a:srgbClr val="E5481D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635F9E7-A75E-4650-A6EE-E654B2D8042D}"/>
              </a:ext>
            </a:extLst>
          </p:cNvPr>
          <p:cNvSpPr/>
          <p:nvPr/>
        </p:nvSpPr>
        <p:spPr>
          <a:xfrm>
            <a:off x="6520704" y="4043093"/>
            <a:ext cx="3776063" cy="620335"/>
          </a:xfrm>
          <a:prstGeom prst="rect">
            <a:avLst/>
          </a:prstGeom>
          <a:noFill/>
          <a:ln w="19050" cap="rnd">
            <a:solidFill>
              <a:srgbClr val="E5481D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17" dirty="0"/>
          </a:p>
        </p:txBody>
      </p:sp>
      <p:cxnSp>
        <p:nvCxnSpPr>
          <p:cNvPr id="37" name="Прямая со стрелкой 51">
            <a:extLst>
              <a:ext uri="{FF2B5EF4-FFF2-40B4-BE49-F238E27FC236}">
                <a16:creationId xmlns:a16="http://schemas.microsoft.com/office/drawing/2014/main" id="{A787675D-227E-4BF9-9DF8-58436DA38080}"/>
              </a:ext>
            </a:extLst>
          </p:cNvPr>
          <p:cNvCxnSpPr>
            <a:cxnSpLocks/>
            <a:stCxn id="3" idx="3"/>
            <a:endCxn id="29" idx="1"/>
          </p:cNvCxnSpPr>
          <p:nvPr/>
        </p:nvCxnSpPr>
        <p:spPr>
          <a:xfrm>
            <a:off x="1206248" y="3991425"/>
            <a:ext cx="532976" cy="1"/>
          </a:xfrm>
          <a:prstGeom prst="straightConnector1">
            <a:avLst/>
          </a:prstGeom>
          <a:ln w="19050">
            <a:solidFill>
              <a:srgbClr val="0070C0"/>
            </a:solidFill>
            <a:prstDash val="dash"/>
            <a:headEnd type="arrow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51">
            <a:extLst>
              <a:ext uri="{FF2B5EF4-FFF2-40B4-BE49-F238E27FC236}">
                <a16:creationId xmlns:a16="http://schemas.microsoft.com/office/drawing/2014/main" id="{18C7819C-6176-4174-A862-17DA687D8206}"/>
              </a:ext>
            </a:extLst>
          </p:cNvPr>
          <p:cNvCxnSpPr>
            <a:cxnSpLocks/>
            <a:stCxn id="30" idx="3"/>
            <a:endCxn id="5" idx="1"/>
          </p:cNvCxnSpPr>
          <p:nvPr/>
        </p:nvCxnSpPr>
        <p:spPr>
          <a:xfrm flipV="1">
            <a:off x="10457434" y="3564211"/>
            <a:ext cx="466901" cy="1"/>
          </a:xfrm>
          <a:prstGeom prst="straightConnector1">
            <a:avLst/>
          </a:prstGeom>
          <a:ln w="19050" cmpd="sng">
            <a:solidFill>
              <a:schemeClr val="accent1"/>
            </a:solidFill>
            <a:prstDash val="dash"/>
            <a:headEnd type="arrow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A7B76235-30F5-440E-A923-001F6B9D5BDD}"/>
              </a:ext>
            </a:extLst>
          </p:cNvPr>
          <p:cNvSpPr/>
          <p:nvPr/>
        </p:nvSpPr>
        <p:spPr>
          <a:xfrm>
            <a:off x="1451043" y="1528943"/>
            <a:ext cx="9289914" cy="4852807"/>
          </a:xfrm>
          <a:prstGeom prst="rect">
            <a:avLst/>
          </a:prstGeom>
          <a:noFill/>
          <a:ln w="28575" cap="rnd">
            <a:solidFill>
              <a:schemeClr val="accent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52000" rtlCol="0" anchor="t"/>
          <a:lstStyle/>
          <a:p>
            <a:pPr lvl="0"/>
            <a:r>
              <a:rPr lang="ru-RU" sz="2000" spc="-1">
                <a:solidFill>
                  <a:srgbClr val="4472C4"/>
                </a:solidFill>
                <a:latin typeface="Calibri" panose="020F0502020204030204" pitchFamily="34" charset="0"/>
                <a:ea typeface="Calibri"/>
              </a:rPr>
              <a:t>Клиентский офис</a:t>
            </a:r>
            <a:endParaRPr lang="ru-RU" sz="2000" spc="-1" dirty="0">
              <a:solidFill>
                <a:srgbClr val="4472C4"/>
              </a:solidFill>
              <a:latin typeface="Calibri" panose="020F0502020204030204" pitchFamily="34" charset="0"/>
              <a:ea typeface="Calibri"/>
            </a:endParaRPr>
          </a:p>
        </p:txBody>
      </p:sp>
      <p:cxnSp>
        <p:nvCxnSpPr>
          <p:cNvPr id="17" name="Прямая со стрелкой 51">
            <a:extLst>
              <a:ext uri="{FF2B5EF4-FFF2-40B4-BE49-F238E27FC236}">
                <a16:creationId xmlns:a16="http://schemas.microsoft.com/office/drawing/2014/main" id="{18C7819C-6176-4174-A862-17DA687D8206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9957225" y="4663428"/>
            <a:ext cx="0" cy="500264"/>
          </a:xfrm>
          <a:prstGeom prst="straightConnector1">
            <a:avLst/>
          </a:prstGeom>
          <a:ln w="19050" cmpd="sng">
            <a:solidFill>
              <a:schemeClr val="accent1"/>
            </a:solidFill>
            <a:prstDash val="dash"/>
            <a:headEnd type="arrow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 descr="Фабрика">
            <a:extLst>
              <a:ext uri="{FF2B5EF4-FFF2-40B4-BE49-F238E27FC236}">
                <a16:creationId xmlns:a16="http://schemas.microsoft.com/office/drawing/2014/main" id="{7DCEB06A-E8F4-42E9-8733-6B2E7ACF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9640" y="3568121"/>
            <a:ext cx="846608" cy="846608"/>
          </a:xfrm>
          <a:prstGeom prst="rect">
            <a:avLst/>
          </a:prstGeom>
        </p:spPr>
      </p:pic>
      <p:pic>
        <p:nvPicPr>
          <p:cNvPr id="5" name="Рисунок 4" descr="Группа людей">
            <a:extLst>
              <a:ext uri="{FF2B5EF4-FFF2-40B4-BE49-F238E27FC236}">
                <a16:creationId xmlns:a16="http://schemas.microsoft.com/office/drawing/2014/main" id="{8659F510-85C2-4892-9BB5-7BF4F2BEF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24335" y="3140907"/>
            <a:ext cx="846608" cy="846608"/>
          </a:xfrm>
          <a:prstGeom prst="rect">
            <a:avLst/>
          </a:prstGeom>
        </p:spPr>
      </p:pic>
      <p:pic>
        <p:nvPicPr>
          <p:cNvPr id="50" name="Рисунок 49" descr="Группа людей">
            <a:extLst>
              <a:ext uri="{FF2B5EF4-FFF2-40B4-BE49-F238E27FC236}">
                <a16:creationId xmlns:a16="http://schemas.microsoft.com/office/drawing/2014/main" id="{A3C786AD-2872-4B23-80D5-D1B0927BC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33921" y="5163692"/>
            <a:ext cx="846608" cy="846608"/>
          </a:xfrm>
          <a:prstGeom prst="rect">
            <a:avLst/>
          </a:prstGeom>
        </p:spPr>
      </p:pic>
      <p:cxnSp>
        <p:nvCxnSpPr>
          <p:cNvPr id="53" name="Соединитель: уступ 52">
            <a:extLst>
              <a:ext uri="{FF2B5EF4-FFF2-40B4-BE49-F238E27FC236}">
                <a16:creationId xmlns:a16="http://schemas.microsoft.com/office/drawing/2014/main" id="{002D8F02-55C7-4B6C-A6D9-E3C689E17316}"/>
              </a:ext>
            </a:extLst>
          </p:cNvPr>
          <p:cNvCxnSpPr>
            <a:cxnSpLocks/>
            <a:stCxn id="26" idx="3"/>
            <a:endCxn id="30" idx="1"/>
          </p:cNvCxnSpPr>
          <p:nvPr/>
        </p:nvCxnSpPr>
        <p:spPr>
          <a:xfrm flipV="1">
            <a:off x="5681472" y="3564212"/>
            <a:ext cx="707962" cy="1611899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Соединитель: уступ 55">
            <a:extLst>
              <a:ext uri="{FF2B5EF4-FFF2-40B4-BE49-F238E27FC236}">
                <a16:creationId xmlns:a16="http://schemas.microsoft.com/office/drawing/2014/main" id="{4F5581D3-490B-4213-AE76-C4BF8E84E426}"/>
              </a:ext>
            </a:extLst>
          </p:cNvPr>
          <p:cNvCxnSpPr>
            <a:cxnSpLocks/>
            <a:stCxn id="35" idx="1"/>
            <a:endCxn id="29" idx="3"/>
          </p:cNvCxnSpPr>
          <p:nvPr/>
        </p:nvCxnSpPr>
        <p:spPr>
          <a:xfrm rot="10800000">
            <a:off x="5807224" y="3991427"/>
            <a:ext cx="713480" cy="361835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602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7">
            <a:extLst>
              <a:ext uri="{FF2B5EF4-FFF2-40B4-BE49-F238E27FC236}">
                <a16:creationId xmlns:a16="http://schemas.microsoft.com/office/drawing/2014/main" id="{10D709DD-DEDD-4017-9CCF-C0B7E6CC8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pPr algn="ctr"/>
            <a:fld id="{B6DFEE45-8121-43F5-AAC7-AC7A45CD955A}" type="slidenum">
              <a:rPr lang="ru-RU" sz="1000">
                <a:solidFill>
                  <a:srgbClr val="69B3E7"/>
                </a:solidFill>
                <a:latin typeface="Montserrat" panose="00000500000000000000" pitchFamily="2" charset="-52"/>
              </a:rPr>
              <a:pPr algn="ctr"/>
              <a:t>8</a:t>
            </a:fld>
            <a:endParaRPr lang="ru-RU" sz="1000" dirty="0">
              <a:solidFill>
                <a:srgbClr val="69B3E7"/>
              </a:solidFill>
              <a:latin typeface="Montserrat" panose="00000500000000000000" pitchFamily="2" charset="-52"/>
            </a:endParaRPr>
          </a:p>
        </p:txBody>
      </p:sp>
      <p:sp>
        <p:nvSpPr>
          <p:cNvPr id="31" name="Rounded Rectangle 6">
            <a:extLst>
              <a:ext uri="{FF2B5EF4-FFF2-40B4-BE49-F238E27FC236}">
                <a16:creationId xmlns:a16="http://schemas.microsoft.com/office/drawing/2014/main" id="{FF115031-17B2-4B10-91F1-9C85BDA1A0FB}"/>
              </a:ext>
            </a:extLst>
          </p:cNvPr>
          <p:cNvSpPr/>
          <p:nvPr/>
        </p:nvSpPr>
        <p:spPr>
          <a:xfrm>
            <a:off x="1323406" y="3155146"/>
            <a:ext cx="3382071" cy="1592283"/>
          </a:xfrm>
          <a:prstGeom prst="roundRect">
            <a:avLst>
              <a:gd name="adj" fmla="val 10499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srgbClr val="004899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288000" rIns="360000" bIns="288000" rtlCol="0" anchor="t">
            <a:spAutoFit/>
          </a:bodyPr>
          <a:lstStyle/>
          <a:p>
            <a:pPr algn="ctr" defTabSz="914343"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1"/>
                </a:solidFill>
              </a:rPr>
              <a:t>Повышение лояльности клиентов </a:t>
            </a:r>
            <a:br>
              <a:rPr lang="ru-RU" sz="2000" b="1" dirty="0">
                <a:solidFill>
                  <a:schemeClr val="accent1"/>
                </a:solidFill>
              </a:rPr>
            </a:br>
            <a:r>
              <a:rPr lang="ru-RU" sz="2000" b="1" dirty="0">
                <a:solidFill>
                  <a:schemeClr val="accent1"/>
                </a:solidFill>
              </a:rPr>
              <a:t>к КЦ РР</a:t>
            </a:r>
          </a:p>
        </p:txBody>
      </p:sp>
      <p:sp>
        <p:nvSpPr>
          <p:cNvPr id="33" name="Rounded Rectangle 6">
            <a:extLst>
              <a:ext uri="{FF2B5EF4-FFF2-40B4-BE49-F238E27FC236}">
                <a16:creationId xmlns:a16="http://schemas.microsoft.com/office/drawing/2014/main" id="{EE7136EE-26AF-4C9A-91F3-1FF4312E7506}"/>
              </a:ext>
            </a:extLst>
          </p:cNvPr>
          <p:cNvSpPr/>
          <p:nvPr/>
        </p:nvSpPr>
        <p:spPr>
          <a:xfrm>
            <a:off x="7486522" y="3155146"/>
            <a:ext cx="3382071" cy="1592283"/>
          </a:xfrm>
          <a:prstGeom prst="roundRect">
            <a:avLst>
              <a:gd name="adj" fmla="val 10499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srgbClr val="004899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288000" rIns="360000" bIns="288000" rtlCol="0" anchor="t">
            <a:spAutoFit/>
          </a:bodyPr>
          <a:lstStyle/>
          <a:p>
            <a:pPr algn="ctr" defTabSz="914343"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1"/>
                </a:solidFill>
              </a:rPr>
              <a:t>Повышение уровня замещения кадровой потребности</a:t>
            </a:r>
            <a:endParaRPr lang="ru-RU" sz="1400" b="1" dirty="0">
              <a:solidFill>
                <a:schemeClr val="accent1"/>
              </a:solidFill>
              <a:cs typeface="Segoe UI Semibold" panose="020B0702040204020203" pitchFamily="34" charset="0"/>
            </a:endParaRPr>
          </a:p>
        </p:txBody>
      </p:sp>
      <p:sp>
        <p:nvSpPr>
          <p:cNvPr id="37" name="Rounded Rectangle 6">
            <a:extLst>
              <a:ext uri="{FF2B5EF4-FFF2-40B4-BE49-F238E27FC236}">
                <a16:creationId xmlns:a16="http://schemas.microsoft.com/office/drawing/2014/main" id="{B590A689-36A5-434F-BF5C-D7ADD3BCC537}"/>
              </a:ext>
            </a:extLst>
          </p:cNvPr>
          <p:cNvSpPr/>
          <p:nvPr/>
        </p:nvSpPr>
        <p:spPr>
          <a:xfrm>
            <a:off x="4404963" y="5115103"/>
            <a:ext cx="3382071" cy="1266647"/>
          </a:xfrm>
          <a:prstGeom prst="roundRect">
            <a:avLst>
              <a:gd name="adj" fmla="val 10499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srgbClr val="004899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288000" rIns="360000" bIns="288000" rtlCol="0" anchor="ctr">
            <a:spAutoFit/>
          </a:bodyPr>
          <a:lstStyle/>
          <a:p>
            <a:pPr algn="ctr" defTabSz="914343"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1"/>
                </a:solidFill>
              </a:rPr>
              <a:t>Повышение уровня </a:t>
            </a:r>
            <a:br>
              <a:rPr lang="ru-RU" sz="2000" b="1" dirty="0">
                <a:solidFill>
                  <a:schemeClr val="accent1"/>
                </a:solidFill>
              </a:rPr>
            </a:br>
            <a:r>
              <a:rPr lang="ru-RU" sz="2000" b="1" dirty="0">
                <a:solidFill>
                  <a:schemeClr val="accent1"/>
                </a:solidFill>
              </a:rPr>
              <a:t>трудоустройства</a:t>
            </a:r>
            <a:endParaRPr lang="ru-RU" sz="1400" b="1" dirty="0">
              <a:solidFill>
                <a:schemeClr val="accent1"/>
              </a:solidFill>
              <a:cs typeface="Segoe UI Semibold" panose="020B0702040204020203" pitchFamily="34" charset="0"/>
            </a:endParaRPr>
          </a:p>
        </p:txBody>
      </p:sp>
      <p:sp>
        <p:nvSpPr>
          <p:cNvPr id="38" name="Rounded Rectangle 6">
            <a:extLst>
              <a:ext uri="{FF2B5EF4-FFF2-40B4-BE49-F238E27FC236}">
                <a16:creationId xmlns:a16="http://schemas.microsoft.com/office/drawing/2014/main" id="{21DBFF8A-60F7-4620-A011-B38063B474B2}"/>
              </a:ext>
            </a:extLst>
          </p:cNvPr>
          <p:cNvSpPr/>
          <p:nvPr/>
        </p:nvSpPr>
        <p:spPr>
          <a:xfrm>
            <a:off x="4404964" y="1520825"/>
            <a:ext cx="3382071" cy="1266647"/>
          </a:xfrm>
          <a:prstGeom prst="roundRect">
            <a:avLst>
              <a:gd name="adj" fmla="val 10499"/>
            </a:avLst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srgbClr val="004899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288000" rIns="360000" bIns="288000" rtlCol="0" anchor="t">
            <a:spAutoFit/>
          </a:bodyPr>
          <a:lstStyle/>
          <a:p>
            <a:pPr algn="ctr" defTabSz="914343"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1"/>
                </a:solidFill>
              </a:rPr>
              <a:t>Расширение клиентской базы</a:t>
            </a:r>
            <a:endParaRPr lang="ru-RU" sz="1400" b="1" dirty="0">
              <a:solidFill>
                <a:schemeClr val="accent1"/>
              </a:solidFill>
              <a:cs typeface="Segoe UI Semibold" panose="020B07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C465BA-9F6F-4033-A8D1-23CA8F77F4D1}"/>
              </a:ext>
            </a:extLst>
          </p:cNvPr>
          <p:cNvSpPr txBox="1"/>
          <p:nvPr/>
        </p:nvSpPr>
        <p:spPr>
          <a:xfrm>
            <a:off x="479425" y="310116"/>
            <a:ext cx="9052296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3200" b="1" spc="-1" dirty="0">
                <a:solidFill>
                  <a:schemeClr val="accent1"/>
                </a:solidFill>
                <a:latin typeface="Calibri" panose="020F0502020204030204" pitchFamily="34" charset="0"/>
                <a:ea typeface="Calibri"/>
              </a:rPr>
              <a:t>Как результат</a:t>
            </a:r>
          </a:p>
        </p:txBody>
      </p:sp>
      <p:cxnSp>
        <p:nvCxnSpPr>
          <p:cNvPr id="10" name="Прямая со стрелкой 48">
            <a:extLst>
              <a:ext uri="{FF2B5EF4-FFF2-40B4-BE49-F238E27FC236}">
                <a16:creationId xmlns:a16="http://schemas.microsoft.com/office/drawing/2014/main" id="{63949420-3D2F-4F0E-A8F6-F2210DCDEF69}"/>
              </a:ext>
            </a:extLst>
          </p:cNvPr>
          <p:cNvCxnSpPr>
            <a:cxnSpLocks/>
            <a:stCxn id="31" idx="0"/>
            <a:endCxn id="38" idx="1"/>
          </p:cNvCxnSpPr>
          <p:nvPr/>
        </p:nvCxnSpPr>
        <p:spPr>
          <a:xfrm rot="5400000" flipH="1" flipV="1">
            <a:off x="3209205" y="1959387"/>
            <a:ext cx="1000997" cy="1390522"/>
          </a:xfrm>
          <a:prstGeom prst="curvedConnector2">
            <a:avLst/>
          </a:prstGeom>
          <a:ln w="28575">
            <a:solidFill>
              <a:schemeClr val="accent1"/>
            </a:solidFill>
            <a:headEnd type="none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48">
            <a:extLst>
              <a:ext uri="{FF2B5EF4-FFF2-40B4-BE49-F238E27FC236}">
                <a16:creationId xmlns:a16="http://schemas.microsoft.com/office/drawing/2014/main" id="{C02275FC-B567-48C5-8B92-74D05A1A7672}"/>
              </a:ext>
            </a:extLst>
          </p:cNvPr>
          <p:cNvCxnSpPr>
            <a:cxnSpLocks/>
            <a:stCxn id="38" idx="3"/>
            <a:endCxn id="33" idx="0"/>
          </p:cNvCxnSpPr>
          <p:nvPr/>
        </p:nvCxnSpPr>
        <p:spPr>
          <a:xfrm>
            <a:off x="7787035" y="2154149"/>
            <a:ext cx="1390523" cy="1000997"/>
          </a:xfrm>
          <a:prstGeom prst="curvedConnector2">
            <a:avLst/>
          </a:prstGeom>
          <a:ln w="28575">
            <a:solidFill>
              <a:schemeClr val="accent1"/>
            </a:solidFill>
            <a:headEnd type="none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48">
            <a:extLst>
              <a:ext uri="{FF2B5EF4-FFF2-40B4-BE49-F238E27FC236}">
                <a16:creationId xmlns:a16="http://schemas.microsoft.com/office/drawing/2014/main" id="{4EB0CD46-8EE3-467C-92BE-5F352B754676}"/>
              </a:ext>
            </a:extLst>
          </p:cNvPr>
          <p:cNvCxnSpPr>
            <a:cxnSpLocks/>
            <a:stCxn id="37" idx="1"/>
            <a:endCxn id="31" idx="2"/>
          </p:cNvCxnSpPr>
          <p:nvPr/>
        </p:nvCxnSpPr>
        <p:spPr>
          <a:xfrm rot="10800000">
            <a:off x="3014443" y="4747429"/>
            <a:ext cx="1390521" cy="1000998"/>
          </a:xfrm>
          <a:prstGeom prst="curvedConnector2">
            <a:avLst/>
          </a:prstGeom>
          <a:ln w="28575">
            <a:solidFill>
              <a:schemeClr val="accent1"/>
            </a:solidFill>
            <a:headEnd type="none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48">
            <a:extLst>
              <a:ext uri="{FF2B5EF4-FFF2-40B4-BE49-F238E27FC236}">
                <a16:creationId xmlns:a16="http://schemas.microsoft.com/office/drawing/2014/main" id="{139467FD-59F4-45E8-A63B-27AF3AFAF493}"/>
              </a:ext>
            </a:extLst>
          </p:cNvPr>
          <p:cNvCxnSpPr>
            <a:cxnSpLocks/>
            <a:stCxn id="33" idx="2"/>
            <a:endCxn id="37" idx="3"/>
          </p:cNvCxnSpPr>
          <p:nvPr/>
        </p:nvCxnSpPr>
        <p:spPr>
          <a:xfrm rot="5400000">
            <a:off x="7981797" y="4552666"/>
            <a:ext cx="1000998" cy="1390524"/>
          </a:xfrm>
          <a:prstGeom prst="curvedConnector2">
            <a:avLst/>
          </a:prstGeom>
          <a:ln w="28575">
            <a:solidFill>
              <a:schemeClr val="accent1"/>
            </a:solidFill>
            <a:headEnd type="none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269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2">
            <a:extLst>
              <a:ext uri="{FF2B5EF4-FFF2-40B4-BE49-F238E27FC236}">
                <a16:creationId xmlns:a16="http://schemas.microsoft.com/office/drawing/2014/main" id="{BB9E054F-43EF-4333-A157-B95686A3BAA5}"/>
              </a:ext>
            </a:extLst>
          </p:cNvPr>
          <p:cNvSpPr/>
          <p:nvPr/>
        </p:nvSpPr>
        <p:spPr>
          <a:xfrm>
            <a:off x="479424" y="2906058"/>
            <a:ext cx="9518015" cy="1045883"/>
          </a:xfrm>
          <a:prstGeom prst="rect">
            <a:avLst/>
          </a:prstGeom>
          <a:noFill/>
          <a:ln w="0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24108" rIns="0" bIns="24108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7200" b="1" spc="-1" dirty="0">
                <a:solidFill>
                  <a:schemeClr val="bg1"/>
                </a:solidFill>
              </a:rPr>
              <a:t>Спасибо за внимание!</a:t>
            </a: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4D8BFBD3-B9DB-4684-B692-D54BB63DC88A}"/>
              </a:ext>
            </a:extLst>
          </p:cNvPr>
          <p:cNvSpPr/>
          <p:nvPr/>
        </p:nvSpPr>
        <p:spPr>
          <a:xfrm>
            <a:off x="479425" y="4221448"/>
            <a:ext cx="2631167" cy="479574"/>
          </a:xfrm>
          <a:prstGeom prst="rect">
            <a:avLst/>
          </a:prstGeom>
          <a:noFill/>
          <a:ln w="0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24108" rIns="0" bIns="24108" anchor="t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ea typeface="Inter" panose="020B0502030000000004" pitchFamily="34" charset="0"/>
              </a:rPr>
              <a:t>Федеральный центр компетенций в сфере занятости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60702E-3400-4451-A380-D46C0E4F3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978" y="535232"/>
            <a:ext cx="1714685" cy="68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78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9065</TotalTime>
  <Words>645</Words>
  <Application>Microsoft Office PowerPoint</Application>
  <PresentationFormat>Широкоэкранный</PresentationFormat>
  <Paragraphs>113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Calibri</vt:lpstr>
      <vt:lpstr>Montserrat</vt:lpstr>
      <vt:lpstr>Montserrat SemiBold</vt:lpstr>
      <vt:lpstr>Arial</vt:lpstr>
      <vt:lpstr>Font Awesome 6 Pro Solid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CrazzzyRat</dc:creator>
  <cp:lastModifiedBy>M K</cp:lastModifiedBy>
  <cp:revision>469</cp:revision>
  <dcterms:created xsi:type="dcterms:W3CDTF">2022-10-31T14:09:10Z</dcterms:created>
  <dcterms:modified xsi:type="dcterms:W3CDTF">2026-04-09T17:56:31Z</dcterms:modified>
</cp:coreProperties>
</file>